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0"/>
  </p:notesMasterIdLst>
  <p:handoutMasterIdLst>
    <p:handoutMasterId r:id="rId51"/>
  </p:handoutMasterIdLst>
  <p:sldIdLst>
    <p:sldId id="565" r:id="rId2"/>
    <p:sldId id="552" r:id="rId3"/>
    <p:sldId id="562" r:id="rId4"/>
    <p:sldId id="561" r:id="rId5"/>
    <p:sldId id="563" r:id="rId6"/>
    <p:sldId id="564" r:id="rId7"/>
    <p:sldId id="594" r:id="rId8"/>
    <p:sldId id="595" r:id="rId9"/>
    <p:sldId id="551" r:id="rId10"/>
    <p:sldId id="556" r:id="rId11"/>
    <p:sldId id="581" r:id="rId12"/>
    <p:sldId id="559" r:id="rId13"/>
    <p:sldId id="560" r:id="rId14"/>
    <p:sldId id="557" r:id="rId15"/>
    <p:sldId id="558" r:id="rId16"/>
    <p:sldId id="569" r:id="rId17"/>
    <p:sldId id="596" r:id="rId18"/>
    <p:sldId id="597" r:id="rId19"/>
    <p:sldId id="570" r:id="rId20"/>
    <p:sldId id="578" r:id="rId21"/>
    <p:sldId id="574" r:id="rId22"/>
    <p:sldId id="575" r:id="rId23"/>
    <p:sldId id="573" r:id="rId24"/>
    <p:sldId id="576" r:id="rId25"/>
    <p:sldId id="577" r:id="rId26"/>
    <p:sldId id="598" r:id="rId27"/>
    <p:sldId id="580" r:id="rId28"/>
    <p:sldId id="566" r:id="rId29"/>
    <p:sldId id="567" r:id="rId30"/>
    <p:sldId id="568" r:id="rId31"/>
    <p:sldId id="599" r:id="rId32"/>
    <p:sldId id="600" r:id="rId33"/>
    <p:sldId id="582" r:id="rId34"/>
    <p:sldId id="583" r:id="rId35"/>
    <p:sldId id="584" r:id="rId36"/>
    <p:sldId id="585" r:id="rId37"/>
    <p:sldId id="586" r:id="rId38"/>
    <p:sldId id="587" r:id="rId39"/>
    <p:sldId id="588" r:id="rId40"/>
    <p:sldId id="589" r:id="rId41"/>
    <p:sldId id="590" r:id="rId42"/>
    <p:sldId id="601" r:id="rId43"/>
    <p:sldId id="592" r:id="rId44"/>
    <p:sldId id="593" r:id="rId45"/>
    <p:sldId id="602" r:id="rId46"/>
    <p:sldId id="603" r:id="rId47"/>
    <p:sldId id="604" r:id="rId48"/>
    <p:sldId id="605" r:id="rId49"/>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2F57"/>
    <a:srgbClr val="180F9B"/>
    <a:srgbClr val="201258"/>
    <a:srgbClr val="FFCC99"/>
    <a:srgbClr val="99CCFF"/>
    <a:srgbClr val="CCECFF"/>
    <a:srgbClr val="641B56"/>
    <a:srgbClr val="0061A3"/>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8" d="100"/>
          <a:sy n="88" d="100"/>
        </p:scale>
        <p:origin x="-720" y="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3" d="100"/>
        <a:sy n="93" d="100"/>
      </p:scale>
      <p:origin x="0" y="2200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notesMaster" Target="notesMasters/notesMaster1.xml"/><Relationship Id="rId51" Type="http://schemas.openxmlformats.org/officeDocument/2006/relationships/handoutMaster" Target="handoutMasters/handoutMaster1.xml"/><Relationship Id="rId52" Type="http://schemas.openxmlformats.org/officeDocument/2006/relationships/printerSettings" Target="printerSettings/printerSettings1.bin"/><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3911163"/>
      </p:ext>
    </p:extLst>
  </p:cSld>
  <p:clrMap bg1="lt1" tx1="dk1" bg2="lt2" tx2="dk2" accent1="accent1" accent2="accent2" accent3="accent3" accent4="accent4" accent5="accent5" accent6="accent6" hlink="hlink" folHlink="folHlink"/>
</p:handoutMaster>
</file>

<file path=ppt/media/image1.png>
</file>

<file path=ppt/media/image14.png>
</file>

<file path=ppt/media/image15.png>
</file>

<file path=ppt/media/image17.png>
</file>

<file path=ppt/media/image2.png>
</file>

<file path=ppt/media/image27.jpeg>
</file>

<file path=ppt/media/image30.png>
</file>

<file path=ppt/media/image31.png>
</file>

<file path=ppt/media/image32.png>
</file>

<file path=ppt/media/image33.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746" tIns="45068" rIns="91746" bIns="45068"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Tree>
    <p:extLst>
      <p:ext uri="{BB962C8B-B14F-4D97-AF65-F5344CB8AC3E}">
        <p14:creationId xmlns:p14="http://schemas.microsoft.com/office/powerpoint/2010/main" val="42866357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a:lum bright="100000"/>
            <a:extLst>
              <a:ext uri="{28A0092B-C50C-407E-A947-70E740481C1C}">
                <a14:useLocalDpi xmlns:a14="http://schemas.microsoft.com/office/drawing/2010/main" val="0"/>
              </a:ext>
            </a:extLst>
          </a:blip>
          <a:srcRect/>
          <a:stretch>
            <a:fillRect/>
          </a:stretch>
        </p:blipFill>
        <p:spPr bwMode="black">
          <a:xfrm>
            <a:off x="457200" y="461963"/>
            <a:ext cx="20574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smtClean="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smtClean="0"/>
              <a:t>Click to edit Master subtitle style</a:t>
            </a:r>
          </a:p>
        </p:txBody>
      </p:sp>
    </p:spTree>
    <p:extLst>
      <p:ext uri="{BB962C8B-B14F-4D97-AF65-F5344CB8AC3E}">
        <p14:creationId xmlns:p14="http://schemas.microsoft.com/office/powerpoint/2010/main" val="407256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53324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301746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85800" y="1981200"/>
            <a:ext cx="381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noChangeArrowheads="1"/>
          </p:cNvSpPr>
          <p:nvPr>
            <p:ph type="dt" sz="half" idx="10"/>
          </p:nvPr>
        </p:nvSpPr>
        <p:spPr>
          <a:xfrm>
            <a:off x="685800" y="6248400"/>
            <a:ext cx="1905000" cy="45720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8400"/>
            <a:ext cx="2895600" cy="45720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8400"/>
            <a:ext cx="1905000" cy="457200"/>
          </a:xfrm>
          <a:prstGeom prst="rect">
            <a:avLst/>
          </a:prstGeom>
          <a:ln/>
        </p:spPr>
        <p:txBody>
          <a:bodyPr/>
          <a:lstStyle>
            <a:lvl1pPr>
              <a:defRPr/>
            </a:lvl1pPr>
          </a:lstStyle>
          <a:p>
            <a:pPr>
              <a:defRPr/>
            </a:pPr>
            <a:fld id="{CCA2C796-1AFD-48BE-9FD7-B757F3709C47}" type="slidenum">
              <a:rPr lang="en-US"/>
              <a:pPr>
                <a:defRPr/>
              </a:pPr>
              <a:t>‹#›</a:t>
            </a:fld>
            <a:endParaRPr lang="en-US"/>
          </a:p>
        </p:txBody>
      </p:sp>
    </p:spTree>
    <p:extLst>
      <p:ext uri="{BB962C8B-B14F-4D97-AF65-F5344CB8AC3E}">
        <p14:creationId xmlns:p14="http://schemas.microsoft.com/office/powerpoint/2010/main" val="2905959016"/>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32792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506690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29911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38983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38699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0425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42475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22321427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4">
            <a:lum bright="100000"/>
            <a:extLst>
              <a:ext uri="{28A0092B-C50C-407E-A947-70E740481C1C}">
                <a14:useLocalDpi xmlns:a14="http://schemas.microsoft.com/office/drawing/2010/main" val="0"/>
              </a:ext>
            </a:extLst>
          </a:blip>
          <a:srcRect/>
          <a:stretch>
            <a:fillRect/>
          </a:stretch>
        </p:blipFill>
        <p:spPr bwMode="black">
          <a:xfrm>
            <a:off x="457200" y="6094413"/>
            <a:ext cx="1143000"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75" r:id="rId1"/>
    <p:sldLayoutId id="2147483865"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4" r:id="rId11"/>
    <p:sldLayoutId id="2147483876" r:id="rId12"/>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image" Target="../media/image18.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emf"/><Relationship Id="rId3" Type="http://schemas.openxmlformats.org/officeDocument/2006/relationships/image" Target="../media/image21.emf"/></Relationships>
</file>

<file path=ppt/slides/_rels/slide38.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5" Type="http://schemas.openxmlformats.org/officeDocument/2006/relationships/image" Target="../media/image25.emf"/><Relationship Id="rId6"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39.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5"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7.jpeg"/><Relationship Id="rId3" Type="http://schemas.openxmlformats.org/officeDocument/2006/relationships/image" Target="../media/image28.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7.jpeg"/><Relationship Id="rId3" Type="http://schemas.openxmlformats.org/officeDocument/2006/relationships/image" Target="../media/image29.emf"/></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32.png"/><Relationship Id="rId1" Type="http://schemas.openxmlformats.org/officeDocument/2006/relationships/slideLayout" Target="../slideLayouts/slideLayout12.xml"/><Relationship Id="rId2" Type="http://schemas.openxmlformats.org/officeDocument/2006/relationships/image" Target="../media/image3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body" idx="1"/>
          </p:nvPr>
        </p:nvSpPr>
        <p:spPr>
          <a:xfrm>
            <a:off x="685800" y="762000"/>
            <a:ext cx="7772400" cy="5334000"/>
          </a:xfrm>
        </p:spPr>
        <p:txBody>
          <a:bodyPr/>
          <a:lstStyle/>
          <a:p>
            <a:pPr algn="ctr">
              <a:buFontTx/>
              <a:buNone/>
              <a:defRPr/>
            </a:pPr>
            <a:endParaRPr lang="en-US" dirty="0">
              <a:latin typeface="Times" charset="0"/>
              <a:ea typeface="MS PGothic" charset="0"/>
            </a:endParaRPr>
          </a:p>
          <a:p>
            <a:pPr algn="ctr">
              <a:buFontTx/>
              <a:buNone/>
              <a:defRPr/>
            </a:pPr>
            <a:r>
              <a:rPr lang="en-US" sz="4400" dirty="0" smtClean="0">
                <a:solidFill>
                  <a:srgbClr val="FFFF00"/>
                </a:solidFill>
                <a:latin typeface="Times" charset="0"/>
                <a:ea typeface="MS PGothic" charset="0"/>
              </a:rPr>
              <a:t>Advanced Stress Packages for MODFLOW</a:t>
            </a:r>
            <a:endParaRPr lang="en-US" dirty="0">
              <a:latin typeface="Times" charset="0"/>
              <a:ea typeface="MS PGothic" charset="0"/>
            </a:endParaRPr>
          </a:p>
          <a:p>
            <a:pPr algn="ctr">
              <a:buFontTx/>
              <a:buNone/>
              <a:defRPr/>
            </a:pPr>
            <a:endParaRPr lang="en-US" dirty="0">
              <a:latin typeface="Times" charset="0"/>
              <a:ea typeface="MS PGothic" charset="0"/>
            </a:endParaRPr>
          </a:p>
        </p:txBody>
      </p:sp>
    </p:spTree>
    <p:extLst>
      <p:ext uri="{BB962C8B-B14F-4D97-AF65-F5344CB8AC3E}">
        <p14:creationId xmlns:p14="http://schemas.microsoft.com/office/powerpoint/2010/main" val="205344560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SFR6 Package</a:t>
            </a:r>
            <a:endParaRPr lang="en-US" dirty="0"/>
          </a:p>
        </p:txBody>
      </p:sp>
      <p:pic>
        <p:nvPicPr>
          <p:cNvPr id="5" name="Picture 4" descr="gwf-fig7-3.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825" y="1028700"/>
            <a:ext cx="5086350" cy="4800600"/>
          </a:xfrm>
          <a:prstGeom prst="rect">
            <a:avLst/>
          </a:prstGeom>
          <a:solidFill>
            <a:schemeClr val="bg1"/>
          </a:solidFill>
        </p:spPr>
      </p:pic>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SFR6 Package Capabilities</a:t>
            </a:r>
            <a:endParaRPr lang="en-US" dirty="0"/>
          </a:p>
        </p:txBody>
      </p:sp>
      <p:sp>
        <p:nvSpPr>
          <p:cNvPr id="3" name="Content Placeholder 2"/>
          <p:cNvSpPr>
            <a:spLocks noGrp="1"/>
          </p:cNvSpPr>
          <p:nvPr>
            <p:ph idx="1"/>
          </p:nvPr>
        </p:nvSpPr>
        <p:spPr/>
        <p:txBody>
          <a:bodyPr/>
          <a:lstStyle/>
          <a:p>
            <a:pPr marL="0" indent="0">
              <a:buFont typeface="Wingdings" charset="0"/>
              <a:buNone/>
              <a:defRPr/>
            </a:pPr>
            <a:r>
              <a:rPr lang="en-US" sz="1900" dirty="0"/>
              <a:t>C</a:t>
            </a:r>
            <a:r>
              <a:rPr lang="en-US" sz="1900" dirty="0" smtClean="0"/>
              <a:t>apabilities</a:t>
            </a:r>
          </a:p>
          <a:p>
            <a:pPr>
              <a:defRPr/>
            </a:pPr>
            <a:r>
              <a:rPr lang="en-US" sz="1900" b="0" dirty="0"/>
              <a:t>multiple diversions from a single </a:t>
            </a:r>
            <a:r>
              <a:rPr lang="en-US" sz="1900" b="0" dirty="0" smtClean="0"/>
              <a:t>reach</a:t>
            </a:r>
            <a:endParaRPr lang="en-US" sz="1900" b="0" dirty="0"/>
          </a:p>
          <a:p>
            <a:pPr>
              <a:defRPr/>
            </a:pPr>
            <a:r>
              <a:rPr lang="en-US" sz="1900" b="0" dirty="0"/>
              <a:t>downstream outflow from a reach to multiple segments using user-specified time-varying discharge fractions.</a:t>
            </a:r>
          </a:p>
          <a:p>
            <a:pPr>
              <a:defRPr/>
            </a:pPr>
            <a:r>
              <a:rPr lang="en-US" sz="1900" b="0" dirty="0"/>
              <a:t>d</a:t>
            </a:r>
            <a:r>
              <a:rPr lang="en-US" sz="1900" b="0" dirty="0" smtClean="0"/>
              <a:t>iversion priority </a:t>
            </a:r>
            <a:r>
              <a:rPr lang="en-US" sz="1900" b="0" dirty="0"/>
              <a:t>scheme </a:t>
            </a:r>
            <a:r>
              <a:rPr lang="en-US" sz="1900" b="0" dirty="0" smtClean="0"/>
              <a:t>can be implemented based </a:t>
            </a:r>
            <a:r>
              <a:rPr lang="en-US" sz="1900" b="0" dirty="0"/>
              <a:t>on diversion </a:t>
            </a:r>
            <a:r>
              <a:rPr lang="en-US" sz="1900" b="0" dirty="0" smtClean="0"/>
              <a:t>order</a:t>
            </a:r>
          </a:p>
          <a:p>
            <a:pPr>
              <a:defRPr/>
            </a:pPr>
            <a:r>
              <a:rPr lang="en-US" sz="1900" b="0" dirty="0" smtClean="0"/>
              <a:t>Inactive reaches</a:t>
            </a:r>
            <a:endParaRPr lang="en-US" sz="1900" dirty="0" smtClean="0"/>
          </a:p>
          <a:p>
            <a:pPr>
              <a:defRPr/>
            </a:pPr>
            <a:r>
              <a:rPr lang="en-US" sz="1900" b="0" dirty="0" smtClean="0"/>
              <a:t>rectangular reaches</a:t>
            </a:r>
          </a:p>
          <a:p>
            <a:pPr>
              <a:defRPr/>
            </a:pPr>
            <a:r>
              <a:rPr lang="en-US" sz="1900" b="0" dirty="0" smtClean="0"/>
              <a:t>stream </a:t>
            </a:r>
            <a:r>
              <a:rPr lang="en-US" sz="1900" b="0" dirty="0"/>
              <a:t>data are specified by </a:t>
            </a:r>
            <a:r>
              <a:rPr lang="en-US" sz="1900" b="0" dirty="0" smtClean="0"/>
              <a:t>reach</a:t>
            </a:r>
          </a:p>
          <a:p>
            <a:pPr>
              <a:defRPr/>
            </a:pPr>
            <a:r>
              <a:rPr lang="en-US" sz="1900" b="0" dirty="0"/>
              <a:t>e</a:t>
            </a:r>
            <a:r>
              <a:rPr lang="en-US" sz="1900" b="0" dirty="0" smtClean="0"/>
              <a:t>xplicitly defined reach connectivity</a:t>
            </a:r>
          </a:p>
          <a:p>
            <a:pPr>
              <a:defRPr/>
            </a:pPr>
            <a:r>
              <a:rPr lang="en-US" sz="1900" b="0" dirty="0"/>
              <a:t>c</a:t>
            </a:r>
            <a:r>
              <a:rPr lang="en-US" sz="1900" b="0" dirty="0" smtClean="0"/>
              <a:t>urrently no UZF under reaches</a:t>
            </a:r>
          </a:p>
          <a:p>
            <a:pPr>
              <a:defRPr/>
            </a:pPr>
            <a:r>
              <a:rPr lang="en-US" sz="1900" b="0" dirty="0"/>
              <a:t>n</a:t>
            </a:r>
            <a:r>
              <a:rPr lang="en-US" sz="1900" b="0" dirty="0" smtClean="0"/>
              <a:t>o Kinematic Routing (no reach storage changes)</a:t>
            </a:r>
            <a:endParaRPr lang="en-US" sz="1900" dirty="0"/>
          </a:p>
        </p:txBody>
      </p:sp>
    </p:spTree>
    <p:extLst>
      <p:ext uri="{BB962C8B-B14F-4D97-AF65-F5344CB8AC3E}">
        <p14:creationId xmlns:p14="http://schemas.microsoft.com/office/powerpoint/2010/main" val="27614244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srcRect b="12496"/>
          <a:stretch/>
        </p:blipFill>
        <p:spPr>
          <a:xfrm>
            <a:off x="1991334" y="1219200"/>
            <a:ext cx="5161332" cy="3300880"/>
          </a:xfrm>
          <a:prstGeom prst="rect">
            <a:avLst/>
          </a:prstGeom>
        </p:spPr>
      </p:pic>
      <p:sp>
        <p:nvSpPr>
          <p:cNvPr id="2" name="Title 1"/>
          <p:cNvSpPr>
            <a:spLocks noGrp="1"/>
          </p:cNvSpPr>
          <p:nvPr>
            <p:ph type="title"/>
          </p:nvPr>
        </p:nvSpPr>
        <p:spPr>
          <a:xfrm>
            <a:off x="533400" y="152400"/>
            <a:ext cx="8305800" cy="1143000"/>
          </a:xfrm>
        </p:spPr>
        <p:txBody>
          <a:bodyPr/>
          <a:lstStyle/>
          <a:p>
            <a:pPr>
              <a:defRPr/>
            </a:pPr>
            <a:r>
              <a:rPr lang="en-US" dirty="0" smtClean="0"/>
              <a:t>SFR6 Package Continuity Equation</a:t>
            </a:r>
            <a:endParaRPr lang="en-US" dirty="0"/>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4876800"/>
            <a:ext cx="8077200" cy="304800"/>
          </a:xfrm>
          <a:prstGeom prst="rect">
            <a:avLst/>
          </a:prstGeom>
        </p:spPr>
      </p:pic>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63850" y="5346700"/>
            <a:ext cx="3416300" cy="6731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fr-connectiv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308" y="1257300"/>
            <a:ext cx="7681383" cy="4343400"/>
          </a:xfrm>
          <a:prstGeom prst="rect">
            <a:avLst/>
          </a:prstGeom>
          <a:solidFill>
            <a:schemeClr val="bg1"/>
          </a:solidFill>
        </p:spPr>
      </p:pic>
      <p:sp>
        <p:nvSpPr>
          <p:cNvPr id="2" name="Title 1"/>
          <p:cNvSpPr>
            <a:spLocks noGrp="1"/>
          </p:cNvSpPr>
          <p:nvPr>
            <p:ph type="title"/>
          </p:nvPr>
        </p:nvSpPr>
        <p:spPr/>
        <p:txBody>
          <a:bodyPr/>
          <a:lstStyle/>
          <a:p>
            <a:pPr>
              <a:defRPr/>
            </a:pPr>
            <a:r>
              <a:rPr lang="en-US" dirty="0" smtClean="0"/>
              <a:t>SFR6 Package Connectivity</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SFR6 Package Input</a:t>
            </a:r>
            <a:endParaRPr lang="en-US" dirty="0"/>
          </a:p>
        </p:txBody>
      </p:sp>
      <p:sp>
        <p:nvSpPr>
          <p:cNvPr id="9218"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
        <p:nvSpPr>
          <p:cNvPr id="7" name="Text Box 2"/>
          <p:cNvSpPr txBox="1">
            <a:spLocks noChangeArrowheads="1"/>
          </p:cNvSpPr>
          <p:nvPr/>
        </p:nvSpPr>
        <p:spPr bwMode="auto">
          <a:xfrm>
            <a:off x="381000" y="1197887"/>
            <a:ext cx="8382000" cy="51013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1050" dirty="0" smtClean="0">
                <a:solidFill>
                  <a:schemeClr val="bg1"/>
                </a:solidFill>
                <a:latin typeface="Courier New"/>
                <a:cs typeface="Courier New"/>
              </a:rPr>
              <a:t>BEGIN OPTIONS</a:t>
            </a:r>
          </a:p>
          <a:p>
            <a:pPr eaLnBrk="1" hangingPunct="1">
              <a:defRPr/>
            </a:pPr>
            <a:r>
              <a:rPr lang="de-DE" sz="1050" dirty="0" smtClean="0">
                <a:solidFill>
                  <a:schemeClr val="bg1"/>
                </a:solidFill>
                <a:latin typeface="Courier New"/>
                <a:cs typeface="Courier New"/>
              </a:rPr>
              <a:t>  </a:t>
            </a:r>
            <a:r>
              <a:rPr lang="de-DE" sz="1050" dirty="0">
                <a:solidFill>
                  <a:schemeClr val="bg1"/>
                </a:solidFill>
                <a:latin typeface="Courier New"/>
                <a:cs typeface="Courier New"/>
              </a:rPr>
              <a:t>PRINT_STAGE</a:t>
            </a:r>
          </a:p>
          <a:p>
            <a:pPr eaLnBrk="1" hangingPunct="1">
              <a:defRPr/>
            </a:pPr>
            <a:r>
              <a:rPr lang="de-DE" sz="1050" dirty="0">
                <a:solidFill>
                  <a:schemeClr val="bg1"/>
                </a:solidFill>
                <a:latin typeface="Courier New"/>
                <a:cs typeface="Courier New"/>
              </a:rPr>
              <a:t>  PRINT_FLOWS</a:t>
            </a:r>
          </a:p>
          <a:p>
            <a:pPr eaLnBrk="1" hangingPunct="1">
              <a:defRPr/>
            </a:pPr>
            <a:r>
              <a:rPr lang="de-DE" sz="1050" dirty="0">
                <a:solidFill>
                  <a:schemeClr val="bg1"/>
                </a:solidFill>
                <a:latin typeface="Courier New"/>
                <a:cs typeface="Courier New"/>
              </a:rPr>
              <a:t>  UNIT_CONVERSION    128390.00    </a:t>
            </a:r>
          </a:p>
          <a:p>
            <a:pPr eaLnBrk="1" hangingPunct="1">
              <a:defRPr/>
            </a:pPr>
            <a:r>
              <a:rPr lang="de-DE" sz="1050" dirty="0">
                <a:solidFill>
                  <a:schemeClr val="bg1"/>
                </a:solidFill>
                <a:latin typeface="Courier New"/>
                <a:cs typeface="Courier New"/>
              </a:rPr>
              <a:t>  MOVER</a:t>
            </a:r>
          </a:p>
          <a:p>
            <a:pPr eaLnBrk="1" hangingPunct="1">
              <a:defRPr/>
            </a:pPr>
            <a:r>
              <a:rPr lang="de-DE" sz="1050" dirty="0">
                <a:solidFill>
                  <a:schemeClr val="bg1"/>
                </a:solidFill>
                <a:latin typeface="Courier New"/>
                <a:cs typeface="Courier New"/>
              </a:rPr>
              <a:t>  SAVE_FLOWS</a:t>
            </a:r>
          </a:p>
          <a:p>
            <a:pPr eaLnBrk="1" hangingPunct="1">
              <a:defRPr/>
            </a:pPr>
            <a:r>
              <a:rPr lang="de-DE" sz="1050" dirty="0">
                <a:solidFill>
                  <a:schemeClr val="bg1"/>
                </a:solidFill>
                <a:latin typeface="Courier New"/>
                <a:cs typeface="Courier New"/>
              </a:rPr>
              <a:t>  STAGE FILEOUT mf6-gwt.sfr.stage.bin</a:t>
            </a:r>
          </a:p>
          <a:p>
            <a:pPr eaLnBrk="1" hangingPunct="1">
              <a:defRPr/>
            </a:pPr>
            <a:r>
              <a:rPr lang="de-DE" sz="1050" dirty="0">
                <a:solidFill>
                  <a:schemeClr val="bg1"/>
                </a:solidFill>
                <a:latin typeface="Courier New"/>
                <a:cs typeface="Courier New"/>
              </a:rPr>
              <a:t>  BUDGET FILEOUT mf6-gwt.sfr.cbc</a:t>
            </a:r>
          </a:p>
          <a:p>
            <a:pPr eaLnBrk="1" hangingPunct="1">
              <a:defRPr/>
            </a:pPr>
            <a:r>
              <a:rPr lang="de-DE" sz="1050" dirty="0" smtClean="0">
                <a:solidFill>
                  <a:schemeClr val="bg1"/>
                </a:solidFill>
                <a:latin typeface="Courier New"/>
                <a:cs typeface="Courier New"/>
              </a:rPr>
              <a:t>END OPTIONS</a:t>
            </a:r>
          </a:p>
          <a:p>
            <a:pPr eaLnBrk="1" hangingPunct="1">
              <a:defRPr/>
            </a:pPr>
            <a:endParaRPr lang="de-DE" sz="1050" dirty="0" smtClean="0">
              <a:solidFill>
                <a:schemeClr val="bg1"/>
              </a:solidFill>
              <a:latin typeface="Courier New"/>
              <a:cs typeface="Courier New"/>
            </a:endParaRPr>
          </a:p>
          <a:p>
            <a:pPr eaLnBrk="1" hangingPunct="1">
              <a:defRPr/>
            </a:pPr>
            <a:r>
              <a:rPr lang="de-DE" sz="1050" dirty="0" smtClean="0">
                <a:solidFill>
                  <a:schemeClr val="bg1"/>
                </a:solidFill>
                <a:latin typeface="Courier New"/>
                <a:cs typeface="Courier New"/>
              </a:rPr>
              <a:t>BEGIN DIMENSIONS</a:t>
            </a:r>
          </a:p>
          <a:p>
            <a:pPr eaLnBrk="1" hangingPunct="1">
              <a:defRPr/>
            </a:pPr>
            <a:r>
              <a:rPr lang="de-DE" sz="1050" dirty="0" smtClean="0">
                <a:solidFill>
                  <a:schemeClr val="bg1"/>
                </a:solidFill>
                <a:latin typeface="Courier New"/>
                <a:cs typeface="Courier New"/>
              </a:rPr>
              <a:t>  NREACHES  38</a:t>
            </a:r>
          </a:p>
          <a:p>
            <a:pPr eaLnBrk="1" hangingPunct="1">
              <a:defRPr/>
            </a:pPr>
            <a:r>
              <a:rPr lang="de-DE" sz="1050" dirty="0" smtClean="0">
                <a:solidFill>
                  <a:schemeClr val="bg1"/>
                </a:solidFill>
                <a:latin typeface="Courier New"/>
                <a:cs typeface="Courier New"/>
              </a:rPr>
              <a:t>END DIMENSIONS</a:t>
            </a:r>
          </a:p>
          <a:p>
            <a:pPr eaLnBrk="1" hangingPunct="1">
              <a:defRPr/>
            </a:pPr>
            <a:endParaRPr lang="de-DE" sz="1050" dirty="0" smtClean="0">
              <a:solidFill>
                <a:schemeClr val="bg1"/>
              </a:solidFill>
              <a:latin typeface="Courier New"/>
              <a:cs typeface="Courier New"/>
            </a:endParaRPr>
          </a:p>
          <a:p>
            <a:pPr eaLnBrk="1" hangingPunct="1">
              <a:defRPr/>
            </a:pPr>
            <a:r>
              <a:rPr lang="de-DE" sz="1050" dirty="0" smtClean="0">
                <a:solidFill>
                  <a:schemeClr val="bg1"/>
                </a:solidFill>
                <a:latin typeface="Courier New"/>
                <a:cs typeface="Courier New"/>
              </a:rPr>
              <a:t>BEGIN </a:t>
            </a:r>
            <a:r>
              <a:rPr lang="de-DE" sz="1050" dirty="0">
                <a:solidFill>
                  <a:schemeClr val="bg1"/>
                </a:solidFill>
                <a:latin typeface="Courier New"/>
                <a:cs typeface="Courier New"/>
              </a:rPr>
              <a:t>PACKAGEDATA</a:t>
            </a:r>
          </a:p>
          <a:p>
            <a:pPr eaLnBrk="1" hangingPunct="1">
              <a:defRPr/>
            </a:pPr>
            <a:r>
              <a:rPr lang="de-DE" sz="1050" dirty="0" smtClean="0">
                <a:solidFill>
                  <a:schemeClr val="bg1"/>
                </a:solidFill>
                <a:latin typeface="Courier New"/>
                <a:cs typeface="Courier New"/>
              </a:rPr>
              <a:t>#RNO  CELLID     RLEN     RWID          RGRD     RBTP     RBTH     RBHK           MAN NCON  USTRF NDV</a:t>
            </a:r>
          </a:p>
          <a:p>
            <a:pPr eaLnBrk="1" hangingPunct="1">
              <a:defRPr/>
            </a:pPr>
            <a:r>
              <a:rPr lang="de-DE" sz="1050" dirty="0" smtClean="0">
                <a:solidFill>
                  <a:schemeClr val="bg1"/>
                </a:solidFill>
                <a:latin typeface="Courier New"/>
                <a:cs typeface="Courier New"/>
              </a:rPr>
              <a:t>   </a:t>
            </a:r>
            <a:r>
              <a:rPr lang="de-DE" sz="1050" dirty="0">
                <a:solidFill>
                  <a:schemeClr val="bg1"/>
                </a:solidFill>
                <a:latin typeface="Courier New"/>
                <a:cs typeface="Courier New"/>
              </a:rPr>
              <a:t>1 1  1 23 400.0000 5.000000 0.1818182E-02 48.63636 1.000000 100.0000 0.3000000E-01    1 1.0000   0</a:t>
            </a:r>
          </a:p>
          <a:p>
            <a:pPr eaLnBrk="1" hangingPunct="1">
              <a:defRPr/>
            </a:pPr>
            <a:r>
              <a:rPr lang="de-DE" sz="1050" dirty="0">
                <a:solidFill>
                  <a:schemeClr val="bg1"/>
                </a:solidFill>
                <a:latin typeface="Courier New"/>
                <a:cs typeface="Courier New"/>
              </a:rPr>
              <a:t>   2 1  2 23 200.0000 5.000000 0.1818182E-02 48.09091 1.000000 100.0000 0.3000000E-01    2 1.0000   0</a:t>
            </a:r>
          </a:p>
          <a:p>
            <a:pPr eaLnBrk="1" hangingPunct="1">
              <a:defRPr/>
            </a:pPr>
            <a:r>
              <a:rPr lang="de-DE" sz="1050" dirty="0">
                <a:solidFill>
                  <a:schemeClr val="bg1"/>
                </a:solidFill>
                <a:latin typeface="Courier New"/>
                <a:cs typeface="Courier New"/>
              </a:rPr>
              <a:t>   3 1  2 22 400.0000 5.000000 0.1818182E-02 47.54546 1.000000 100.0000 0.3000000E-01    2 1.0000   0</a:t>
            </a:r>
          </a:p>
          <a:p>
            <a:pPr eaLnBrk="1" hangingPunct="1">
              <a:defRPr/>
            </a:pPr>
            <a:r>
              <a:rPr lang="de-DE" sz="1050" dirty="0">
                <a:solidFill>
                  <a:schemeClr val="bg1"/>
                </a:solidFill>
                <a:latin typeface="Courier New"/>
                <a:cs typeface="Courier New"/>
              </a:rPr>
              <a:t>   4 1  3 21 400.0000 5.000000 0.1818182E-02 46.81818 1.000000 100.0000 0.3000000E-01    2 1.0000   0</a:t>
            </a:r>
          </a:p>
          <a:p>
            <a:pPr eaLnBrk="1" hangingPunct="1">
              <a:defRPr/>
            </a:pPr>
            <a:r>
              <a:rPr lang="de-DE" sz="1050" dirty="0">
                <a:solidFill>
                  <a:schemeClr val="bg1"/>
                </a:solidFill>
                <a:latin typeface="Courier New"/>
                <a:cs typeface="Courier New"/>
              </a:rPr>
              <a:t>   5 1  4 20 400.0000 5.000000 0.1818182E-02 46.09091 1.000000 100.0000 0.3000000E-01    2 1.0000   0</a:t>
            </a:r>
          </a:p>
          <a:p>
            <a:pPr eaLnBrk="1" hangingPunct="1">
              <a:defRPr/>
            </a:pPr>
            <a:r>
              <a:rPr lang="de-DE" sz="1050" dirty="0">
                <a:solidFill>
                  <a:schemeClr val="bg1"/>
                </a:solidFill>
                <a:latin typeface="Courier New"/>
                <a:cs typeface="Courier New"/>
              </a:rPr>
              <a:t>   6 1  5 20 400.0000 5.000000 0.1818182E-02 45.36364 1.000000 100.0000 0.3000000E-01    1 1.0000   0</a:t>
            </a:r>
          </a:p>
          <a:p>
            <a:pPr eaLnBrk="1" hangingPunct="1">
              <a:defRPr/>
            </a:pPr>
            <a:r>
              <a:rPr lang="de-DE" sz="1050" dirty="0">
                <a:solidFill>
                  <a:schemeClr val="bg1"/>
                </a:solidFill>
                <a:latin typeface="Courier New"/>
                <a:cs typeface="Courier New"/>
              </a:rPr>
              <a:t>   7 1 17 18 400.0000 5.000000 0.2187500E-02 44.06250 1.000000 100.0000 0.3000000E-01    1 1.0000   0</a:t>
            </a:r>
          </a:p>
          <a:p>
            <a:pPr eaLnBrk="1" hangingPunct="1">
              <a:defRPr/>
            </a:pPr>
            <a:r>
              <a:rPr lang="de-DE" sz="1050" dirty="0">
                <a:solidFill>
                  <a:schemeClr val="bg1"/>
                </a:solidFill>
                <a:latin typeface="Courier New"/>
                <a:cs typeface="Courier New"/>
              </a:rPr>
              <a:t>   8 1 18 18 400.0000 5.000000 0.2187500E-02 43.18750 1.000000 100.0000 0.3000000E-01    2 1.0000   0</a:t>
            </a:r>
          </a:p>
          <a:p>
            <a:pPr eaLnBrk="1" hangingPunct="1">
              <a:defRPr/>
            </a:pPr>
            <a:r>
              <a:rPr lang="de-DE" sz="1050" dirty="0">
                <a:solidFill>
                  <a:schemeClr val="bg1"/>
                </a:solidFill>
                <a:latin typeface="Courier New"/>
                <a:cs typeface="Courier New"/>
              </a:rPr>
              <a:t>   9 1 19 18 400.0000 5.000000 0.2187500E-02 42.31250 1.000000 100.0000 0.3000000E-01    2 1.0000   0</a:t>
            </a:r>
          </a:p>
          <a:p>
            <a:pPr eaLnBrk="1" hangingPunct="1">
              <a:defRPr/>
            </a:pPr>
            <a:r>
              <a:rPr lang="de-DE" sz="1050" dirty="0">
                <a:solidFill>
                  <a:schemeClr val="bg1"/>
                </a:solidFill>
                <a:latin typeface="Courier New"/>
                <a:cs typeface="Courier New"/>
              </a:rPr>
              <a:t>  10 1 20 17 400.0000 5.000000 0.2187500E-02 41.43750 1.000000 100.0000 0.3000000E-01    2 1.0000   0</a:t>
            </a:r>
          </a:p>
          <a:p>
            <a:pPr eaLnBrk="1" hangingPunct="1">
              <a:defRPr/>
            </a:pPr>
            <a:r>
              <a:rPr lang="de-DE" sz="1050" dirty="0">
                <a:solidFill>
                  <a:schemeClr val="bg1"/>
                </a:solidFill>
                <a:latin typeface="Courier New"/>
                <a:cs typeface="Courier New"/>
              </a:rPr>
              <a:t>  11 1 21 17 400.0000 5.000000 0.2187500E-02 40.56250 1.000000 100.0000 0.3000000E-01    2 1.0000   0</a:t>
            </a:r>
          </a:p>
          <a:p>
            <a:pPr eaLnBrk="1" hangingPunct="1">
              <a:defRPr/>
            </a:pPr>
            <a:r>
              <a:rPr lang="de-DE" sz="1050" dirty="0">
                <a:solidFill>
                  <a:schemeClr val="bg1"/>
                </a:solidFill>
                <a:latin typeface="Courier New"/>
                <a:cs typeface="Courier New"/>
              </a:rPr>
              <a:t>  12 1 22 17 400.0000 5.000000 0.2187500E-02 39.68750 1.000000 100.0000 0.3000000E-01    2 1.0000   0</a:t>
            </a:r>
          </a:p>
          <a:p>
            <a:pPr eaLnBrk="1" hangingPunct="1">
              <a:defRPr/>
            </a:pPr>
            <a:endParaRPr lang="de-DE" sz="1050" dirty="0">
              <a:solidFill>
                <a:schemeClr val="bg1"/>
              </a:solidFill>
              <a:latin typeface="Courier New"/>
              <a:cs typeface="Courier New"/>
            </a:endParaRPr>
          </a:p>
          <a:p>
            <a:pPr eaLnBrk="1" hangingPunct="1">
              <a:defRPr/>
            </a:pPr>
            <a:r>
              <a:rPr lang="en-US" sz="1050" dirty="0">
                <a:solidFill>
                  <a:schemeClr val="bg1"/>
                </a:solidFill>
                <a:latin typeface="Courier New" charset="0"/>
              </a:rPr>
              <a:t>--- DELETED </a:t>
            </a:r>
            <a:r>
              <a:rPr lang="en-US" sz="1050" dirty="0" smtClean="0">
                <a:solidFill>
                  <a:schemeClr val="bg1"/>
                </a:solidFill>
                <a:latin typeface="Courier New" charset="0"/>
              </a:rPr>
              <a:t>INPUT </a:t>
            </a:r>
            <a:r>
              <a:rPr lang="en-US" sz="1050" dirty="0">
                <a:solidFill>
                  <a:schemeClr val="bg1"/>
                </a:solidFill>
                <a:latin typeface="Courier New" charset="0"/>
              </a:rPr>
              <a:t>---</a:t>
            </a:r>
          </a:p>
          <a:p>
            <a:pPr eaLnBrk="1" hangingPunct="1">
              <a:defRPr/>
            </a:pPr>
            <a:r>
              <a:rPr lang="de-DE" sz="1050" dirty="0" smtClean="0">
                <a:solidFill>
                  <a:schemeClr val="bg1"/>
                </a:solidFill>
                <a:latin typeface="Courier New"/>
                <a:cs typeface="Courier New"/>
              </a:rPr>
              <a:t> </a:t>
            </a:r>
            <a:endParaRPr lang="en-US" sz="1050" dirty="0">
              <a:solidFill>
                <a:schemeClr val="bg1"/>
              </a:solidFill>
              <a:latin typeface="Courier New"/>
              <a:cs typeface="Courier New"/>
            </a:endParaRPr>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SFR6 Package Input – cont.</a:t>
            </a:r>
            <a:endParaRPr lang="en-US" dirty="0"/>
          </a:p>
        </p:txBody>
      </p:sp>
      <p:sp>
        <p:nvSpPr>
          <p:cNvPr id="10242"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6" name="Text Box 2"/>
          <p:cNvSpPr txBox="1">
            <a:spLocks noChangeArrowheads="1"/>
          </p:cNvSpPr>
          <p:nvPr/>
        </p:nvSpPr>
        <p:spPr bwMode="auto">
          <a:xfrm>
            <a:off x="381000" y="1197887"/>
            <a:ext cx="8382000" cy="5262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050" dirty="0" smtClean="0">
                <a:solidFill>
                  <a:schemeClr val="bg1"/>
                </a:solidFill>
                <a:latin typeface="Courier New" charset="0"/>
              </a:rPr>
              <a:t>-</a:t>
            </a:r>
            <a:r>
              <a:rPr lang="en-US" sz="1050" dirty="0">
                <a:solidFill>
                  <a:schemeClr val="bg1"/>
                </a:solidFill>
                <a:latin typeface="Courier New" charset="0"/>
              </a:rPr>
              <a:t>-- DELETED </a:t>
            </a:r>
            <a:r>
              <a:rPr lang="en-US" sz="1050" dirty="0" smtClean="0">
                <a:solidFill>
                  <a:schemeClr val="bg1"/>
                </a:solidFill>
                <a:latin typeface="Courier New" charset="0"/>
              </a:rPr>
              <a:t>INPUT </a:t>
            </a:r>
            <a:r>
              <a:rPr lang="en-US" sz="1050" dirty="0">
                <a:solidFill>
                  <a:schemeClr val="bg1"/>
                </a:solidFill>
                <a:latin typeface="Courier New" charset="0"/>
              </a:rPr>
              <a:t>---</a:t>
            </a:r>
          </a:p>
          <a:p>
            <a:pPr eaLnBrk="1" hangingPunct="1">
              <a:defRPr/>
            </a:pPr>
            <a:endParaRPr lang="de-DE" sz="1050" dirty="0" smtClean="0">
              <a:solidFill>
                <a:schemeClr val="bg1"/>
              </a:solidFill>
              <a:latin typeface="Courier New"/>
              <a:cs typeface="Courier New"/>
            </a:endParaRPr>
          </a:p>
          <a:p>
            <a:pPr eaLnBrk="1" hangingPunct="1">
              <a:defRPr/>
            </a:pPr>
            <a:r>
              <a:rPr lang="de-DE" sz="1050" dirty="0" smtClean="0">
                <a:solidFill>
                  <a:schemeClr val="bg1"/>
                </a:solidFill>
                <a:latin typeface="Courier New"/>
                <a:cs typeface="Courier New"/>
              </a:rPr>
              <a:t>  32 </a:t>
            </a:r>
            <a:r>
              <a:rPr lang="de-DE" sz="1050" dirty="0">
                <a:solidFill>
                  <a:schemeClr val="bg1"/>
                </a:solidFill>
                <a:latin typeface="Courier New"/>
                <a:cs typeface="Courier New"/>
              </a:rPr>
              <a:t>1 29 15 400.0000 5.000000 0.2428571E-02 33.51429 1.000000 100.0000 0.3000000E-01    3 1.0000   0</a:t>
            </a:r>
          </a:p>
          <a:p>
            <a:pPr eaLnBrk="1" hangingPunct="1">
              <a:defRPr/>
            </a:pPr>
            <a:r>
              <a:rPr lang="de-DE" sz="1050" dirty="0">
                <a:solidFill>
                  <a:schemeClr val="bg1"/>
                </a:solidFill>
                <a:latin typeface="Courier New"/>
                <a:cs typeface="Courier New"/>
              </a:rPr>
              <a:t>  33 1 30 15 400.0000 5.000000 0.2428571E-02 32.54286 1.000000 100.0000 0.3000000E-01    2 1.0000   0</a:t>
            </a:r>
          </a:p>
          <a:p>
            <a:pPr eaLnBrk="1" hangingPunct="1">
              <a:defRPr/>
            </a:pPr>
            <a:r>
              <a:rPr lang="de-DE" sz="1050" dirty="0">
                <a:solidFill>
                  <a:schemeClr val="bg1"/>
                </a:solidFill>
                <a:latin typeface="Courier New"/>
                <a:cs typeface="Courier New"/>
              </a:rPr>
              <a:t>  34 1 31 15 400.0000 5.000000 0.2428571E-02 31.57143 1.000000 100.0000 0.3000000E-01    2 1.0000   0</a:t>
            </a:r>
          </a:p>
          <a:p>
            <a:pPr eaLnBrk="1" hangingPunct="1">
              <a:defRPr/>
            </a:pPr>
            <a:r>
              <a:rPr lang="de-DE" sz="1050" dirty="0">
                <a:solidFill>
                  <a:schemeClr val="bg1"/>
                </a:solidFill>
                <a:latin typeface="Courier New"/>
                <a:cs typeface="Courier New"/>
              </a:rPr>
              <a:t>  35 1 32 15 400.0000 5.000000 0.2428571E-02 30.60000 1.000000 100.0000 0.3000000E-01    2 1.0000   0</a:t>
            </a:r>
          </a:p>
          <a:p>
            <a:pPr eaLnBrk="1" hangingPunct="1">
              <a:defRPr/>
            </a:pPr>
            <a:r>
              <a:rPr lang="de-DE" sz="1050" dirty="0">
                <a:solidFill>
                  <a:schemeClr val="bg1"/>
                </a:solidFill>
                <a:latin typeface="Courier New"/>
                <a:cs typeface="Courier New"/>
              </a:rPr>
              <a:t>  36 1 33 15 400.0000 5.000000 0.2428571E-02 29.62857 1.000000 100.0000 0.3000000E-01    2 1.0000   0</a:t>
            </a:r>
          </a:p>
          <a:p>
            <a:pPr eaLnBrk="1" hangingPunct="1">
              <a:defRPr/>
            </a:pPr>
            <a:r>
              <a:rPr lang="de-DE" sz="1050" dirty="0">
                <a:solidFill>
                  <a:schemeClr val="bg1"/>
                </a:solidFill>
                <a:latin typeface="Courier New"/>
                <a:cs typeface="Courier New"/>
              </a:rPr>
              <a:t>  37 1 34 15 400.0000 5.000000 0.2428571E-02 28.65714 1.000000 100.0000 0.3000000E-01    2 1.0000   0</a:t>
            </a:r>
          </a:p>
          <a:p>
            <a:pPr eaLnBrk="1" hangingPunct="1">
              <a:defRPr/>
            </a:pPr>
            <a:r>
              <a:rPr lang="de-DE" sz="1050" dirty="0">
                <a:solidFill>
                  <a:schemeClr val="bg1"/>
                </a:solidFill>
                <a:latin typeface="Courier New"/>
                <a:cs typeface="Courier New"/>
              </a:rPr>
              <a:t>  38 1 35 15 400.0000 5.000000 0.2428571E-02 27.68571 1.000000 100.0000 0.3000000E-01    1 1.0000   0</a:t>
            </a:r>
          </a:p>
          <a:p>
            <a:pPr eaLnBrk="1" hangingPunct="1">
              <a:defRPr/>
            </a:pPr>
            <a:r>
              <a:rPr lang="de-DE" sz="1050" dirty="0">
                <a:solidFill>
                  <a:schemeClr val="bg1"/>
                </a:solidFill>
                <a:latin typeface="Courier New"/>
                <a:cs typeface="Courier New"/>
              </a:rPr>
              <a:t>END PACKAGEDATA</a:t>
            </a:r>
          </a:p>
          <a:p>
            <a:pPr eaLnBrk="1" hangingPunct="1">
              <a:defRPr/>
            </a:pPr>
            <a:endParaRPr lang="de-DE" sz="1050" dirty="0">
              <a:solidFill>
                <a:schemeClr val="bg1"/>
              </a:solidFill>
              <a:latin typeface="Courier New"/>
              <a:cs typeface="Courier New"/>
            </a:endParaRPr>
          </a:p>
          <a:p>
            <a:pPr eaLnBrk="1" hangingPunct="1">
              <a:defRPr/>
            </a:pPr>
            <a:r>
              <a:rPr lang="de-DE" sz="1050" dirty="0">
                <a:solidFill>
                  <a:schemeClr val="bg1"/>
                </a:solidFill>
                <a:latin typeface="Courier New"/>
                <a:cs typeface="Courier New"/>
              </a:rPr>
              <a:t>BEGIN CONNECTIONDATA</a:t>
            </a:r>
          </a:p>
          <a:p>
            <a:pPr eaLnBrk="1" hangingPunct="1">
              <a:defRPr/>
            </a:pPr>
            <a:r>
              <a:rPr lang="de-DE" sz="1050" dirty="0">
                <a:solidFill>
                  <a:schemeClr val="bg1"/>
                </a:solidFill>
                <a:latin typeface="Courier New"/>
                <a:cs typeface="Courier New"/>
              </a:rPr>
              <a:t>  1 -2</a:t>
            </a:r>
          </a:p>
          <a:p>
            <a:pPr eaLnBrk="1" hangingPunct="1">
              <a:defRPr/>
            </a:pPr>
            <a:r>
              <a:rPr lang="de-DE" sz="1050" dirty="0">
                <a:solidFill>
                  <a:schemeClr val="bg1"/>
                </a:solidFill>
                <a:latin typeface="Courier New"/>
                <a:cs typeface="Courier New"/>
              </a:rPr>
              <a:t>  2 1 -3</a:t>
            </a:r>
          </a:p>
          <a:p>
            <a:pPr eaLnBrk="1" hangingPunct="1">
              <a:defRPr/>
            </a:pPr>
            <a:r>
              <a:rPr lang="de-DE" sz="1050" dirty="0">
                <a:solidFill>
                  <a:schemeClr val="bg1"/>
                </a:solidFill>
                <a:latin typeface="Courier New"/>
                <a:cs typeface="Courier New"/>
              </a:rPr>
              <a:t>  3 2 -4</a:t>
            </a:r>
          </a:p>
          <a:p>
            <a:pPr eaLnBrk="1" hangingPunct="1">
              <a:defRPr/>
            </a:pPr>
            <a:r>
              <a:rPr lang="de-DE" sz="1050" dirty="0">
                <a:solidFill>
                  <a:schemeClr val="bg1"/>
                </a:solidFill>
                <a:latin typeface="Courier New"/>
                <a:cs typeface="Courier New"/>
              </a:rPr>
              <a:t>  4 3 -5</a:t>
            </a:r>
          </a:p>
          <a:p>
            <a:pPr eaLnBrk="1" hangingPunct="1">
              <a:defRPr/>
            </a:pPr>
            <a:r>
              <a:rPr lang="de-DE" sz="1050" dirty="0">
                <a:solidFill>
                  <a:schemeClr val="bg1"/>
                </a:solidFill>
                <a:latin typeface="Courier New"/>
                <a:cs typeface="Courier New"/>
              </a:rPr>
              <a:t>  5 4 -6</a:t>
            </a:r>
          </a:p>
          <a:p>
            <a:pPr eaLnBrk="1" hangingPunct="1">
              <a:defRPr/>
            </a:pPr>
            <a:r>
              <a:rPr lang="de-DE" sz="1050" dirty="0">
                <a:solidFill>
                  <a:schemeClr val="bg1"/>
                </a:solidFill>
                <a:latin typeface="Courier New"/>
                <a:cs typeface="Courier New"/>
              </a:rPr>
              <a:t>  6 5</a:t>
            </a:r>
          </a:p>
          <a:p>
            <a:pPr eaLnBrk="1" hangingPunct="1">
              <a:defRPr/>
            </a:pPr>
            <a:r>
              <a:rPr lang="de-DE" sz="1050" dirty="0">
                <a:solidFill>
                  <a:schemeClr val="bg1"/>
                </a:solidFill>
                <a:latin typeface="Courier New"/>
                <a:cs typeface="Courier New"/>
              </a:rPr>
              <a:t>  7 -8</a:t>
            </a:r>
          </a:p>
          <a:p>
            <a:pPr eaLnBrk="1" hangingPunct="1">
              <a:defRPr/>
            </a:pPr>
            <a:r>
              <a:rPr lang="de-DE" sz="1050" dirty="0">
                <a:solidFill>
                  <a:schemeClr val="bg1"/>
                </a:solidFill>
                <a:latin typeface="Courier New"/>
                <a:cs typeface="Courier New"/>
              </a:rPr>
              <a:t>  8 7 -9</a:t>
            </a:r>
          </a:p>
          <a:p>
            <a:pPr eaLnBrk="1" hangingPunct="1">
              <a:defRPr/>
            </a:pPr>
            <a:r>
              <a:rPr lang="de-DE" sz="1050" dirty="0">
                <a:solidFill>
                  <a:schemeClr val="bg1"/>
                </a:solidFill>
                <a:latin typeface="Courier New"/>
                <a:cs typeface="Courier New"/>
              </a:rPr>
              <a:t>  9 8 -10</a:t>
            </a:r>
          </a:p>
          <a:p>
            <a:pPr eaLnBrk="1" hangingPunct="1">
              <a:defRPr/>
            </a:pPr>
            <a:r>
              <a:rPr lang="de-DE" sz="1050" dirty="0">
                <a:solidFill>
                  <a:schemeClr val="bg1"/>
                </a:solidFill>
                <a:latin typeface="Courier New"/>
                <a:cs typeface="Courier New"/>
              </a:rPr>
              <a:t>  10 9 -11</a:t>
            </a:r>
          </a:p>
          <a:p>
            <a:pPr eaLnBrk="1" hangingPunct="1">
              <a:defRPr/>
            </a:pPr>
            <a:r>
              <a:rPr lang="de-DE" sz="1050" dirty="0">
                <a:solidFill>
                  <a:schemeClr val="bg1"/>
                </a:solidFill>
                <a:latin typeface="Courier New"/>
                <a:cs typeface="Courier New"/>
              </a:rPr>
              <a:t>  11 10 -12</a:t>
            </a:r>
          </a:p>
          <a:p>
            <a:pPr eaLnBrk="1" hangingPunct="1">
              <a:defRPr/>
            </a:pPr>
            <a:r>
              <a:rPr lang="de-DE" sz="1050" dirty="0">
                <a:solidFill>
                  <a:schemeClr val="bg1"/>
                </a:solidFill>
                <a:latin typeface="Courier New"/>
                <a:cs typeface="Courier New"/>
              </a:rPr>
              <a:t>  12 11 -13</a:t>
            </a:r>
          </a:p>
          <a:p>
            <a:pPr eaLnBrk="1" hangingPunct="1">
              <a:defRPr/>
            </a:pPr>
            <a:r>
              <a:rPr lang="de-DE" sz="1050" dirty="0">
                <a:solidFill>
                  <a:schemeClr val="bg1"/>
                </a:solidFill>
                <a:latin typeface="Courier New"/>
                <a:cs typeface="Courier New"/>
              </a:rPr>
              <a:t>  13 12 -14</a:t>
            </a:r>
          </a:p>
          <a:p>
            <a:pPr eaLnBrk="1" hangingPunct="1">
              <a:defRPr/>
            </a:pPr>
            <a:r>
              <a:rPr lang="de-DE" sz="1050" dirty="0">
                <a:solidFill>
                  <a:schemeClr val="bg1"/>
                </a:solidFill>
                <a:latin typeface="Courier New"/>
                <a:cs typeface="Courier New"/>
              </a:rPr>
              <a:t>  14 13 -15</a:t>
            </a:r>
          </a:p>
          <a:p>
            <a:pPr eaLnBrk="1" hangingPunct="1">
              <a:defRPr/>
            </a:pPr>
            <a:r>
              <a:rPr lang="de-DE" sz="1050" dirty="0">
                <a:solidFill>
                  <a:schemeClr val="bg1"/>
                </a:solidFill>
                <a:latin typeface="Courier New"/>
                <a:cs typeface="Courier New"/>
              </a:rPr>
              <a:t>  15 14 -16</a:t>
            </a:r>
          </a:p>
          <a:p>
            <a:pPr eaLnBrk="1" hangingPunct="1">
              <a:defRPr/>
            </a:pPr>
            <a:r>
              <a:rPr lang="de-DE" sz="1050" dirty="0">
                <a:solidFill>
                  <a:schemeClr val="bg1"/>
                </a:solidFill>
                <a:latin typeface="Courier New"/>
                <a:cs typeface="Courier New"/>
              </a:rPr>
              <a:t>  16 15 -17</a:t>
            </a:r>
          </a:p>
          <a:p>
            <a:pPr eaLnBrk="1" hangingPunct="1">
              <a:defRPr/>
            </a:pPr>
            <a:r>
              <a:rPr lang="de-DE" sz="1050" dirty="0">
                <a:solidFill>
                  <a:schemeClr val="bg1"/>
                </a:solidFill>
                <a:latin typeface="Courier New"/>
                <a:cs typeface="Courier New"/>
              </a:rPr>
              <a:t>  17 16 -18</a:t>
            </a:r>
          </a:p>
          <a:p>
            <a:pPr eaLnBrk="1" hangingPunct="1">
              <a:defRPr/>
            </a:pPr>
            <a:endParaRPr lang="en-US" sz="1050" dirty="0" smtClean="0">
              <a:solidFill>
                <a:schemeClr val="bg1"/>
              </a:solidFill>
              <a:latin typeface="Courier New" charset="0"/>
            </a:endParaRPr>
          </a:p>
          <a:p>
            <a:pPr eaLnBrk="1" hangingPunct="1">
              <a:defRPr/>
            </a:pPr>
            <a:r>
              <a:rPr lang="en-US" sz="1050" dirty="0" smtClean="0">
                <a:solidFill>
                  <a:schemeClr val="bg1"/>
                </a:solidFill>
                <a:latin typeface="Courier New" charset="0"/>
              </a:rPr>
              <a:t>-</a:t>
            </a:r>
            <a:r>
              <a:rPr lang="en-US" sz="1050" dirty="0">
                <a:solidFill>
                  <a:schemeClr val="bg1"/>
                </a:solidFill>
                <a:latin typeface="Courier New" charset="0"/>
              </a:rPr>
              <a:t>-- DELETED INPUT --</a:t>
            </a:r>
            <a:r>
              <a:rPr lang="en-US" sz="1050" dirty="0" smtClean="0">
                <a:solidFill>
                  <a:schemeClr val="bg1"/>
                </a:solidFill>
                <a:latin typeface="Courier New" charset="0"/>
              </a:rPr>
              <a:t>-</a:t>
            </a:r>
            <a:endParaRPr lang="en-US" sz="1050" dirty="0">
              <a:solidFill>
                <a:schemeClr val="bg1"/>
              </a:solidFill>
              <a:latin typeface="Courier New" charset="0"/>
            </a:endParaRPr>
          </a:p>
        </p:txBody>
      </p:sp>
      <p:pic>
        <p:nvPicPr>
          <p:cNvPr id="7" name="Picture 6"/>
          <p:cNvPicPr>
            <a:picLocks noChangeAspect="1"/>
          </p:cNvPicPr>
          <p:nvPr/>
        </p:nvPicPr>
        <p:blipFill>
          <a:blip r:embed="rId2"/>
          <a:stretch>
            <a:fillRect/>
          </a:stretch>
        </p:blipFill>
        <p:spPr>
          <a:xfrm>
            <a:off x="6790748" y="228600"/>
            <a:ext cx="2124652" cy="30988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SFR6 Package Input – cont.</a:t>
            </a:r>
            <a:endParaRPr lang="en-US" dirty="0"/>
          </a:p>
        </p:txBody>
      </p:sp>
      <p:sp>
        <p:nvSpPr>
          <p:cNvPr id="10242"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
        <p:nvSpPr>
          <p:cNvPr id="7" name="Text Box 2"/>
          <p:cNvSpPr txBox="1">
            <a:spLocks noChangeArrowheads="1"/>
          </p:cNvSpPr>
          <p:nvPr/>
        </p:nvSpPr>
        <p:spPr bwMode="auto">
          <a:xfrm>
            <a:off x="381000" y="1197887"/>
            <a:ext cx="8382000" cy="5262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050" dirty="0" smtClean="0">
                <a:solidFill>
                  <a:schemeClr val="bg1"/>
                </a:solidFill>
                <a:latin typeface="Courier New" charset="0"/>
              </a:rPr>
              <a:t>-</a:t>
            </a:r>
            <a:r>
              <a:rPr lang="en-US" sz="1050" dirty="0">
                <a:solidFill>
                  <a:schemeClr val="bg1"/>
                </a:solidFill>
                <a:latin typeface="Courier New" charset="0"/>
              </a:rPr>
              <a:t>-- DELETED </a:t>
            </a:r>
            <a:r>
              <a:rPr lang="en-US" sz="1050" dirty="0" smtClean="0">
                <a:solidFill>
                  <a:schemeClr val="bg1"/>
                </a:solidFill>
                <a:latin typeface="Courier New" charset="0"/>
              </a:rPr>
              <a:t>INPUT </a:t>
            </a:r>
            <a:r>
              <a:rPr lang="en-US" sz="1050" dirty="0">
                <a:solidFill>
                  <a:schemeClr val="bg1"/>
                </a:solidFill>
                <a:latin typeface="Courier New" charset="0"/>
              </a:rPr>
              <a:t>---</a:t>
            </a:r>
          </a:p>
          <a:p>
            <a:pPr eaLnBrk="1" hangingPunct="1">
              <a:defRPr/>
            </a:pPr>
            <a:endParaRPr lang="de-DE" sz="1050" dirty="0" smtClean="0">
              <a:solidFill>
                <a:schemeClr val="bg1"/>
              </a:solidFill>
              <a:latin typeface="Courier New"/>
              <a:cs typeface="Courier New"/>
            </a:endParaRPr>
          </a:p>
          <a:p>
            <a:pPr eaLnBrk="1" hangingPunct="1">
              <a:defRPr/>
            </a:pPr>
            <a:r>
              <a:rPr lang="en-US" sz="1050" dirty="0" smtClean="0">
                <a:solidFill>
                  <a:schemeClr val="bg1"/>
                </a:solidFill>
                <a:latin typeface="Courier New"/>
                <a:cs typeface="Courier New"/>
              </a:rPr>
              <a:t>  </a:t>
            </a:r>
            <a:r>
              <a:rPr lang="mr-IN" sz="1050" dirty="0" smtClean="0">
                <a:solidFill>
                  <a:schemeClr val="bg1"/>
                </a:solidFill>
                <a:latin typeface="Courier New"/>
                <a:cs typeface="Courier New"/>
              </a:rPr>
              <a:t>18 </a:t>
            </a:r>
            <a:r>
              <a:rPr lang="mr-IN" sz="1050" dirty="0">
                <a:solidFill>
                  <a:schemeClr val="bg1"/>
                </a:solidFill>
                <a:latin typeface="Courier New"/>
                <a:cs typeface="Courier New"/>
              </a:rPr>
              <a:t>17 -32</a:t>
            </a:r>
          </a:p>
          <a:p>
            <a:pPr eaLnBrk="1" hangingPunct="1">
              <a:defRPr/>
            </a:pPr>
            <a:r>
              <a:rPr lang="mr-IN" sz="1050" dirty="0">
                <a:solidFill>
                  <a:schemeClr val="bg1"/>
                </a:solidFill>
                <a:latin typeface="Courier New"/>
                <a:cs typeface="Courier New"/>
              </a:rPr>
              <a:t>  19 -20</a:t>
            </a:r>
          </a:p>
          <a:p>
            <a:pPr eaLnBrk="1" hangingPunct="1">
              <a:defRPr/>
            </a:pPr>
            <a:r>
              <a:rPr lang="mr-IN" sz="1050" dirty="0">
                <a:solidFill>
                  <a:schemeClr val="bg1"/>
                </a:solidFill>
                <a:latin typeface="Courier New"/>
                <a:cs typeface="Courier New"/>
              </a:rPr>
              <a:t>  20 19 -21</a:t>
            </a:r>
          </a:p>
          <a:p>
            <a:pPr eaLnBrk="1" hangingPunct="1">
              <a:defRPr/>
            </a:pPr>
            <a:r>
              <a:rPr lang="mr-IN" sz="1050" dirty="0">
                <a:solidFill>
                  <a:schemeClr val="bg1"/>
                </a:solidFill>
                <a:latin typeface="Courier New"/>
                <a:cs typeface="Courier New"/>
              </a:rPr>
              <a:t>  21 20 -22</a:t>
            </a:r>
          </a:p>
          <a:p>
            <a:pPr eaLnBrk="1" hangingPunct="1">
              <a:defRPr/>
            </a:pPr>
            <a:r>
              <a:rPr lang="mr-IN" sz="1050" dirty="0">
                <a:solidFill>
                  <a:schemeClr val="bg1"/>
                </a:solidFill>
                <a:latin typeface="Courier New"/>
                <a:cs typeface="Courier New"/>
              </a:rPr>
              <a:t>  22 21 -23</a:t>
            </a:r>
          </a:p>
          <a:p>
            <a:pPr eaLnBrk="1" hangingPunct="1">
              <a:defRPr/>
            </a:pPr>
            <a:r>
              <a:rPr lang="mr-IN" sz="1050" dirty="0">
                <a:solidFill>
                  <a:schemeClr val="bg1"/>
                </a:solidFill>
                <a:latin typeface="Courier New"/>
                <a:cs typeface="Courier New"/>
              </a:rPr>
              <a:t>  23 22 -24</a:t>
            </a:r>
          </a:p>
          <a:p>
            <a:pPr eaLnBrk="1" hangingPunct="1">
              <a:defRPr/>
            </a:pPr>
            <a:r>
              <a:rPr lang="mr-IN" sz="1050" dirty="0">
                <a:solidFill>
                  <a:schemeClr val="bg1"/>
                </a:solidFill>
                <a:latin typeface="Courier New"/>
                <a:cs typeface="Courier New"/>
              </a:rPr>
              <a:t>  24 23 -25</a:t>
            </a:r>
          </a:p>
          <a:p>
            <a:pPr eaLnBrk="1" hangingPunct="1">
              <a:defRPr/>
            </a:pPr>
            <a:r>
              <a:rPr lang="mr-IN" sz="1050" dirty="0">
                <a:solidFill>
                  <a:schemeClr val="bg1"/>
                </a:solidFill>
                <a:latin typeface="Courier New"/>
                <a:cs typeface="Courier New"/>
              </a:rPr>
              <a:t>  25 24 -26</a:t>
            </a:r>
          </a:p>
          <a:p>
            <a:pPr eaLnBrk="1" hangingPunct="1">
              <a:defRPr/>
            </a:pPr>
            <a:r>
              <a:rPr lang="mr-IN" sz="1050" dirty="0">
                <a:solidFill>
                  <a:schemeClr val="bg1"/>
                </a:solidFill>
                <a:latin typeface="Courier New"/>
                <a:cs typeface="Courier New"/>
              </a:rPr>
              <a:t>  26 25 -27</a:t>
            </a:r>
          </a:p>
          <a:p>
            <a:pPr eaLnBrk="1" hangingPunct="1">
              <a:defRPr/>
            </a:pPr>
            <a:r>
              <a:rPr lang="mr-IN" sz="1050" dirty="0">
                <a:solidFill>
                  <a:schemeClr val="bg1"/>
                </a:solidFill>
                <a:latin typeface="Courier New"/>
                <a:cs typeface="Courier New"/>
              </a:rPr>
              <a:t>  27 26 -28</a:t>
            </a:r>
          </a:p>
          <a:p>
            <a:pPr eaLnBrk="1" hangingPunct="1">
              <a:defRPr/>
            </a:pPr>
            <a:r>
              <a:rPr lang="mr-IN" sz="1050" dirty="0">
                <a:solidFill>
                  <a:schemeClr val="bg1"/>
                </a:solidFill>
                <a:latin typeface="Courier New"/>
                <a:cs typeface="Courier New"/>
              </a:rPr>
              <a:t>  28 27 -29</a:t>
            </a:r>
          </a:p>
          <a:p>
            <a:pPr eaLnBrk="1" hangingPunct="1">
              <a:defRPr/>
            </a:pPr>
            <a:r>
              <a:rPr lang="mr-IN" sz="1050" dirty="0">
                <a:solidFill>
                  <a:schemeClr val="bg1"/>
                </a:solidFill>
                <a:latin typeface="Courier New"/>
                <a:cs typeface="Courier New"/>
              </a:rPr>
              <a:t>  29 28 -30</a:t>
            </a:r>
          </a:p>
          <a:p>
            <a:pPr eaLnBrk="1" hangingPunct="1">
              <a:defRPr/>
            </a:pPr>
            <a:r>
              <a:rPr lang="mr-IN" sz="1050" dirty="0">
                <a:solidFill>
                  <a:schemeClr val="bg1"/>
                </a:solidFill>
                <a:latin typeface="Courier New"/>
                <a:cs typeface="Courier New"/>
              </a:rPr>
              <a:t>  30 29 -31</a:t>
            </a:r>
          </a:p>
          <a:p>
            <a:pPr eaLnBrk="1" hangingPunct="1">
              <a:defRPr/>
            </a:pPr>
            <a:r>
              <a:rPr lang="mr-IN" sz="1050" dirty="0">
                <a:solidFill>
                  <a:schemeClr val="bg1"/>
                </a:solidFill>
                <a:latin typeface="Courier New"/>
                <a:cs typeface="Courier New"/>
              </a:rPr>
              <a:t>  31 30 -32</a:t>
            </a:r>
          </a:p>
          <a:p>
            <a:pPr eaLnBrk="1" hangingPunct="1">
              <a:defRPr/>
            </a:pPr>
            <a:r>
              <a:rPr lang="mr-IN" sz="1050" dirty="0">
                <a:solidFill>
                  <a:schemeClr val="bg1"/>
                </a:solidFill>
                <a:latin typeface="Courier New"/>
                <a:cs typeface="Courier New"/>
              </a:rPr>
              <a:t>  32 18 31 -33</a:t>
            </a:r>
          </a:p>
          <a:p>
            <a:pPr eaLnBrk="1" hangingPunct="1">
              <a:defRPr/>
            </a:pPr>
            <a:r>
              <a:rPr lang="mr-IN" sz="1050" dirty="0">
                <a:solidFill>
                  <a:schemeClr val="bg1"/>
                </a:solidFill>
                <a:latin typeface="Courier New"/>
                <a:cs typeface="Courier New"/>
              </a:rPr>
              <a:t>  33 32 -34</a:t>
            </a:r>
          </a:p>
          <a:p>
            <a:pPr eaLnBrk="1" hangingPunct="1">
              <a:defRPr/>
            </a:pPr>
            <a:r>
              <a:rPr lang="mr-IN" sz="1050" dirty="0">
                <a:solidFill>
                  <a:schemeClr val="bg1"/>
                </a:solidFill>
                <a:latin typeface="Courier New"/>
                <a:cs typeface="Courier New"/>
              </a:rPr>
              <a:t>  34 33 -35</a:t>
            </a:r>
          </a:p>
          <a:p>
            <a:pPr eaLnBrk="1" hangingPunct="1">
              <a:defRPr/>
            </a:pPr>
            <a:r>
              <a:rPr lang="mr-IN" sz="1050" dirty="0">
                <a:solidFill>
                  <a:schemeClr val="bg1"/>
                </a:solidFill>
                <a:latin typeface="Courier New"/>
                <a:cs typeface="Courier New"/>
              </a:rPr>
              <a:t>  35 34 -36</a:t>
            </a:r>
          </a:p>
          <a:p>
            <a:pPr eaLnBrk="1" hangingPunct="1">
              <a:defRPr/>
            </a:pPr>
            <a:r>
              <a:rPr lang="mr-IN" sz="1050" dirty="0">
                <a:solidFill>
                  <a:schemeClr val="bg1"/>
                </a:solidFill>
                <a:latin typeface="Courier New"/>
                <a:cs typeface="Courier New"/>
              </a:rPr>
              <a:t>  36 35 -37</a:t>
            </a:r>
          </a:p>
          <a:p>
            <a:pPr eaLnBrk="1" hangingPunct="1">
              <a:defRPr/>
            </a:pPr>
            <a:r>
              <a:rPr lang="mr-IN" sz="1050" dirty="0">
                <a:solidFill>
                  <a:schemeClr val="bg1"/>
                </a:solidFill>
                <a:latin typeface="Courier New"/>
                <a:cs typeface="Courier New"/>
              </a:rPr>
              <a:t>  37 36 -38</a:t>
            </a:r>
          </a:p>
          <a:p>
            <a:pPr eaLnBrk="1" hangingPunct="1">
              <a:defRPr/>
            </a:pPr>
            <a:r>
              <a:rPr lang="mr-IN" sz="1050" dirty="0">
                <a:solidFill>
                  <a:schemeClr val="bg1"/>
                </a:solidFill>
                <a:latin typeface="Courier New"/>
                <a:cs typeface="Courier New"/>
              </a:rPr>
              <a:t>  38 37</a:t>
            </a:r>
          </a:p>
          <a:p>
            <a:pPr eaLnBrk="1" hangingPunct="1">
              <a:defRPr/>
            </a:pPr>
            <a:r>
              <a:rPr lang="mr-IN" sz="1050" dirty="0">
                <a:solidFill>
                  <a:schemeClr val="bg1"/>
                </a:solidFill>
                <a:latin typeface="Courier New"/>
                <a:cs typeface="Courier New"/>
              </a:rPr>
              <a:t>END CONNECTIONDATA</a:t>
            </a:r>
          </a:p>
          <a:p>
            <a:pPr eaLnBrk="1" hangingPunct="1">
              <a:defRPr/>
            </a:pPr>
            <a:endParaRPr lang="mr-IN" sz="1050" dirty="0">
              <a:solidFill>
                <a:schemeClr val="bg1"/>
              </a:solidFill>
              <a:latin typeface="Courier New"/>
              <a:cs typeface="Courier New"/>
            </a:endParaRPr>
          </a:p>
          <a:p>
            <a:pPr eaLnBrk="1" hangingPunct="1">
              <a:defRPr/>
            </a:pPr>
            <a:r>
              <a:rPr lang="mr-IN" sz="1050" dirty="0" smtClean="0">
                <a:solidFill>
                  <a:schemeClr val="bg1"/>
                </a:solidFill>
                <a:latin typeface="Courier New"/>
                <a:cs typeface="Courier New"/>
              </a:rPr>
              <a:t>BEGIN PERIOD 1</a:t>
            </a:r>
          </a:p>
          <a:p>
            <a:pPr eaLnBrk="1" hangingPunct="1">
              <a:defRPr/>
            </a:pPr>
            <a:r>
              <a:rPr lang="mr-IN" sz="1050" dirty="0" smtClean="0">
                <a:solidFill>
                  <a:schemeClr val="bg1"/>
                </a:solidFill>
                <a:latin typeface="Courier New"/>
                <a:cs typeface="Courier New"/>
              </a:rPr>
              <a:t>  1 INFLOW   86400.000</a:t>
            </a:r>
          </a:p>
          <a:p>
            <a:pPr eaLnBrk="1" hangingPunct="1">
              <a:defRPr/>
            </a:pPr>
            <a:r>
              <a:rPr lang="mr-IN" sz="1050" dirty="0" smtClean="0">
                <a:solidFill>
                  <a:schemeClr val="bg1"/>
                </a:solidFill>
                <a:latin typeface="Courier New"/>
                <a:cs typeface="Courier New"/>
              </a:rPr>
              <a:t>END PERIOD</a:t>
            </a:r>
          </a:p>
          <a:p>
            <a:pPr eaLnBrk="1" hangingPunct="1">
              <a:defRPr/>
            </a:pPr>
            <a:endParaRPr lang="mr-IN" sz="1050" dirty="0" smtClean="0">
              <a:solidFill>
                <a:schemeClr val="bg1"/>
              </a:solidFill>
              <a:latin typeface="Courier New"/>
              <a:cs typeface="Courier New"/>
            </a:endParaRPr>
          </a:p>
          <a:p>
            <a:pPr eaLnBrk="1" hangingPunct="1">
              <a:defRPr/>
            </a:pPr>
            <a:r>
              <a:rPr lang="mr-IN" sz="1050" dirty="0" smtClean="0">
                <a:solidFill>
                  <a:schemeClr val="bg1"/>
                </a:solidFill>
                <a:latin typeface="Courier New"/>
                <a:cs typeface="Courier New"/>
              </a:rPr>
              <a:t>BEGIN PERIOD 2</a:t>
            </a:r>
          </a:p>
          <a:p>
            <a:pPr eaLnBrk="1" hangingPunct="1">
              <a:defRPr/>
            </a:pPr>
            <a:r>
              <a:rPr lang="mr-IN" sz="1050" dirty="0" smtClean="0">
                <a:solidFill>
                  <a:schemeClr val="bg1"/>
                </a:solidFill>
                <a:latin typeface="Courier New"/>
                <a:cs typeface="Courier New"/>
              </a:rPr>
              <a:t>  1 INFLOW   95040.</a:t>
            </a:r>
          </a:p>
          <a:p>
            <a:pPr eaLnBrk="1" hangingPunct="1">
              <a:defRPr/>
            </a:pPr>
            <a:r>
              <a:rPr lang="mr-IN" sz="1050" dirty="0" smtClean="0">
                <a:solidFill>
                  <a:schemeClr val="bg1"/>
                </a:solidFill>
                <a:latin typeface="Courier New"/>
                <a:cs typeface="Courier New"/>
              </a:rPr>
              <a:t>END PERIOD</a:t>
            </a:r>
            <a:endParaRPr lang="en-US" sz="1050" dirty="0">
              <a:solidFill>
                <a:schemeClr val="bg1"/>
              </a:solidFill>
              <a:latin typeface="Courier New" charset="0"/>
            </a:endParaRPr>
          </a:p>
        </p:txBody>
      </p:sp>
    </p:spTree>
    <p:extLst>
      <p:ext uri="{BB962C8B-B14F-4D97-AF65-F5344CB8AC3E}">
        <p14:creationId xmlns:p14="http://schemas.microsoft.com/office/powerpoint/2010/main" val="106948114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SFR6 Package Output</a:t>
            </a:r>
            <a:endParaRPr lang="en-US" dirty="0"/>
          </a:p>
        </p:txBody>
      </p:sp>
      <p:sp>
        <p:nvSpPr>
          <p:cNvPr id="9218"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
        <p:nvSpPr>
          <p:cNvPr id="7" name="Text Box 2"/>
          <p:cNvSpPr txBox="1">
            <a:spLocks noChangeArrowheads="1"/>
          </p:cNvSpPr>
          <p:nvPr/>
        </p:nvSpPr>
        <p:spPr bwMode="auto">
          <a:xfrm>
            <a:off x="381000" y="1197887"/>
            <a:ext cx="8382000" cy="5478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1000" dirty="0">
                <a:solidFill>
                  <a:schemeClr val="bg1"/>
                </a:solidFill>
                <a:latin typeface="Courier New"/>
                <a:cs typeface="Courier New"/>
              </a:rPr>
              <a:t> SFR-1 BUDGET FOR ENTIRE MODEL AT END OF TIME STEP    1, STRESS PERIOD   1</a:t>
            </a:r>
          </a:p>
          <a:p>
            <a:pPr eaLnBrk="1" hangingPunct="1">
              <a:defRPr/>
            </a:pPr>
            <a:r>
              <a:rPr lang="mr-IN" sz="1000" dirty="0">
                <a:solidFill>
                  <a:schemeClr val="bg1"/>
                </a:solidFill>
                <a:latin typeface="Courier New"/>
                <a:cs typeface="Courier New"/>
              </a:rPr>
              <a:t>  ------------------------------------------------------------------------------</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CUMULATIVE SFR-1      L**3       RATES FOR THIS TIME STEP      L**3/T</a:t>
            </a:r>
          </a:p>
          <a:p>
            <a:pPr eaLnBrk="1" hangingPunct="1">
              <a:defRPr/>
            </a:pPr>
            <a:r>
              <a:rPr lang="mr-IN" sz="1000" dirty="0">
                <a:solidFill>
                  <a:schemeClr val="bg1"/>
                </a:solidFill>
                <a:latin typeface="Courier New"/>
                <a:cs typeface="Courier New"/>
              </a:rPr>
              <a:t>     ------------------                 ------------------------</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IN:                                      IN:</a:t>
            </a:r>
          </a:p>
          <a:p>
            <a:pPr eaLnBrk="1" hangingPunct="1">
              <a:defRPr/>
            </a:pPr>
            <a:r>
              <a:rPr lang="mr-IN" sz="1000" dirty="0">
                <a:solidFill>
                  <a:schemeClr val="bg1"/>
                </a:solidFill>
                <a:latin typeface="Courier New"/>
                <a:cs typeface="Courier New"/>
              </a:rPr>
              <a:t>           ---                                      ---</a:t>
            </a:r>
          </a:p>
          <a:p>
            <a:pPr eaLnBrk="1" hangingPunct="1">
              <a:defRPr/>
            </a:pPr>
            <a:r>
              <a:rPr lang="mr-IN" sz="1000" dirty="0">
                <a:solidFill>
                  <a:schemeClr val="bg1"/>
                </a:solidFill>
                <a:latin typeface="Courier New"/>
                <a:cs typeface="Courier New"/>
              </a:rPr>
              <a:t>          EXT-INFLOW =   394416000.0000            EXT-INFLOW =       86400.0000</a:t>
            </a:r>
          </a:p>
          <a:p>
            <a:pPr eaLnBrk="1" hangingPunct="1">
              <a:defRPr/>
            </a:pPr>
            <a:r>
              <a:rPr lang="mr-IN" sz="1000" dirty="0">
                <a:solidFill>
                  <a:schemeClr val="bg1"/>
                </a:solidFill>
                <a:latin typeface="Courier New"/>
                <a:cs typeface="Courier New"/>
              </a:rPr>
              <a:t>            FROM-MVR =  1229229296.0636              FROM-MVR =      269272.5731</a:t>
            </a:r>
          </a:p>
          <a:p>
            <a:pPr eaLnBrk="1" hangingPunct="1">
              <a:defRPr/>
            </a:pPr>
            <a:r>
              <a:rPr lang="mr-IN" sz="1000" dirty="0">
                <a:solidFill>
                  <a:schemeClr val="bg1"/>
                </a:solidFill>
                <a:latin typeface="Courier New"/>
                <a:cs typeface="Courier New"/>
              </a:rPr>
              <a:t>            RAINFALL =           0.0000              RAINFALL =           0.0000</a:t>
            </a:r>
          </a:p>
          <a:p>
            <a:pPr eaLnBrk="1" hangingPunct="1">
              <a:defRPr/>
            </a:pPr>
            <a:r>
              <a:rPr lang="mr-IN" sz="1000" dirty="0">
                <a:solidFill>
                  <a:schemeClr val="bg1"/>
                </a:solidFill>
                <a:latin typeface="Courier New"/>
                <a:cs typeface="Courier New"/>
              </a:rPr>
              <a:t>              RUNOFF =           0.0000                RUNOFF =           0.0000</a:t>
            </a:r>
          </a:p>
          <a:p>
            <a:pPr eaLnBrk="1" hangingPunct="1">
              <a:defRPr/>
            </a:pPr>
            <a:r>
              <a:rPr lang="mr-IN" sz="1000" dirty="0">
                <a:solidFill>
                  <a:schemeClr val="bg1"/>
                </a:solidFill>
                <a:latin typeface="Courier New"/>
                <a:cs typeface="Courier New"/>
              </a:rPr>
              <a:t>                 GWF =  1083367995.0924                   GWF =      237320.4809</a:t>
            </a:r>
          </a:p>
          <a:p>
            <a:pPr eaLnBrk="1" hangingPunct="1">
              <a:defRPr/>
            </a:pPr>
            <a:r>
              <a:rPr lang="mr-IN" sz="1000" dirty="0">
                <a:solidFill>
                  <a:schemeClr val="bg1"/>
                </a:solidFill>
                <a:latin typeface="Courier New"/>
                <a:cs typeface="Courier New"/>
              </a:rPr>
              <a:t>         EVAPORATION =           0.0000           EVAPORATION =           0.0000</a:t>
            </a:r>
          </a:p>
          <a:p>
            <a:pPr eaLnBrk="1" hangingPunct="1">
              <a:defRPr/>
            </a:pPr>
            <a:r>
              <a:rPr lang="mr-IN" sz="1000" dirty="0">
                <a:solidFill>
                  <a:schemeClr val="bg1"/>
                </a:solidFill>
                <a:latin typeface="Courier New"/>
                <a:cs typeface="Courier New"/>
              </a:rPr>
              <a:t>         EXT-OUTFLOW =           0.0000           EXT-OUTFLOW =           0.0000</a:t>
            </a:r>
          </a:p>
          <a:p>
            <a:pPr eaLnBrk="1" hangingPunct="1">
              <a:defRPr/>
            </a:pPr>
            <a:r>
              <a:rPr lang="mr-IN" sz="1000" dirty="0">
                <a:solidFill>
                  <a:schemeClr val="bg1"/>
                </a:solidFill>
                <a:latin typeface="Courier New"/>
                <a:cs typeface="Courier New"/>
              </a:rPr>
              <a:t>              TO-MVR =           0.0000                TO-MVR =           0.0000</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TOTAL IN =  2707013291.1560              TOTAL IN =      592993.0539</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OUT:                                     OUT:</a:t>
            </a:r>
          </a:p>
          <a:p>
            <a:pPr eaLnBrk="1" hangingPunct="1">
              <a:defRPr/>
            </a:pPr>
            <a:r>
              <a:rPr lang="mr-IN" sz="1000" dirty="0">
                <a:solidFill>
                  <a:schemeClr val="bg1"/>
                </a:solidFill>
                <a:latin typeface="Courier New"/>
                <a:cs typeface="Courier New"/>
              </a:rPr>
              <a:t>          ----                                     ----</a:t>
            </a:r>
          </a:p>
          <a:p>
            <a:pPr eaLnBrk="1" hangingPunct="1">
              <a:defRPr/>
            </a:pPr>
            <a:r>
              <a:rPr lang="mr-IN" sz="1000" dirty="0">
                <a:solidFill>
                  <a:schemeClr val="bg1"/>
                </a:solidFill>
                <a:latin typeface="Courier New"/>
                <a:cs typeface="Courier New"/>
              </a:rPr>
              <a:t>          EXT-INFLOW =           0.0000            EXT-INFLOW =           0.0000</a:t>
            </a:r>
          </a:p>
          <a:p>
            <a:pPr eaLnBrk="1" hangingPunct="1">
              <a:defRPr/>
            </a:pPr>
            <a:r>
              <a:rPr lang="mr-IN" sz="1000" dirty="0">
                <a:solidFill>
                  <a:schemeClr val="bg1"/>
                </a:solidFill>
                <a:latin typeface="Courier New"/>
                <a:cs typeface="Courier New"/>
              </a:rPr>
              <a:t>            FROM-MVR =           0.0000              FROM-MVR =           0.0000</a:t>
            </a:r>
          </a:p>
          <a:p>
            <a:pPr eaLnBrk="1" hangingPunct="1">
              <a:defRPr/>
            </a:pPr>
            <a:r>
              <a:rPr lang="mr-IN" sz="1000" dirty="0">
                <a:solidFill>
                  <a:schemeClr val="bg1"/>
                </a:solidFill>
                <a:latin typeface="Courier New"/>
                <a:cs typeface="Courier New"/>
              </a:rPr>
              <a:t>            RAINFALL =           0.0000              RAINFALL =           0.0000</a:t>
            </a:r>
          </a:p>
          <a:p>
            <a:pPr eaLnBrk="1" hangingPunct="1">
              <a:defRPr/>
            </a:pPr>
            <a:r>
              <a:rPr lang="mr-IN" sz="1000" dirty="0">
                <a:solidFill>
                  <a:schemeClr val="bg1"/>
                </a:solidFill>
                <a:latin typeface="Courier New"/>
                <a:cs typeface="Courier New"/>
              </a:rPr>
              <a:t>              RUNOFF =           0.0000                RUNOFF =           0.0000</a:t>
            </a:r>
          </a:p>
          <a:p>
            <a:pPr eaLnBrk="1" hangingPunct="1">
              <a:defRPr/>
            </a:pPr>
            <a:r>
              <a:rPr lang="mr-IN" sz="1000" dirty="0">
                <a:solidFill>
                  <a:schemeClr val="bg1"/>
                </a:solidFill>
                <a:latin typeface="Courier New"/>
                <a:cs typeface="Courier New"/>
              </a:rPr>
              <a:t>                 GWF =   973384747.4528                   GWF =      213227.7650</a:t>
            </a:r>
          </a:p>
          <a:p>
            <a:pPr eaLnBrk="1" hangingPunct="1">
              <a:defRPr/>
            </a:pPr>
            <a:r>
              <a:rPr lang="mr-IN" sz="1000" dirty="0">
                <a:solidFill>
                  <a:schemeClr val="bg1"/>
                </a:solidFill>
                <a:latin typeface="Courier New"/>
                <a:cs typeface="Courier New"/>
              </a:rPr>
              <a:t>         EVAPORATION =           0.0000           EVAPORATION =           0.0000</a:t>
            </a:r>
          </a:p>
          <a:p>
            <a:pPr eaLnBrk="1" hangingPunct="1">
              <a:defRPr/>
            </a:pPr>
            <a:r>
              <a:rPr lang="mr-IN" sz="1000" dirty="0">
                <a:solidFill>
                  <a:schemeClr val="bg1"/>
                </a:solidFill>
                <a:latin typeface="Courier New"/>
                <a:cs typeface="Courier New"/>
              </a:rPr>
              <a:t>         EXT-OUTFLOW =   860196997.5266           EXT-OUTFLOW =      188433.0772</a:t>
            </a:r>
          </a:p>
          <a:p>
            <a:pPr eaLnBrk="1" hangingPunct="1">
              <a:defRPr/>
            </a:pPr>
            <a:r>
              <a:rPr lang="mr-IN" sz="1000" dirty="0">
                <a:solidFill>
                  <a:schemeClr val="bg1"/>
                </a:solidFill>
                <a:latin typeface="Courier New"/>
                <a:cs typeface="Courier New"/>
              </a:rPr>
              <a:t>              TO-MVR =   873431546.1767                TO-MVR =      191332.2116</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TOTAL OUT =  2707013291.1560             TOTAL OUT =      592993.0539</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IN - OUT =           0.0000              IN - OUT =           0.0000</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PERCENT DISCREPANCY =           0.00     PERCENT DISCREPANCY =           0.00</a:t>
            </a:r>
            <a:endParaRPr lang="en-US" sz="1000" dirty="0">
              <a:solidFill>
                <a:schemeClr val="bg1"/>
              </a:solidFill>
              <a:latin typeface="Courier New"/>
              <a:cs typeface="Courier New"/>
            </a:endParaRPr>
          </a:p>
        </p:txBody>
      </p:sp>
    </p:spTree>
    <p:extLst>
      <p:ext uri="{BB962C8B-B14F-4D97-AF65-F5344CB8AC3E}">
        <p14:creationId xmlns:p14="http://schemas.microsoft.com/office/powerpoint/2010/main" val="336193277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SFR6 Package Output </a:t>
            </a:r>
            <a:r>
              <a:rPr lang="mr-IN" dirty="0" smtClean="0"/>
              <a:t>–</a:t>
            </a:r>
            <a:r>
              <a:rPr lang="en-US" dirty="0" smtClean="0"/>
              <a:t> </a:t>
            </a:r>
            <a:r>
              <a:rPr lang="en-US" dirty="0" err="1" smtClean="0"/>
              <a:t>cont</a:t>
            </a:r>
            <a:endParaRPr lang="en-US" dirty="0"/>
          </a:p>
        </p:txBody>
      </p:sp>
      <p:sp>
        <p:nvSpPr>
          <p:cNvPr id="9218"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
        <p:nvSpPr>
          <p:cNvPr id="7" name="Text Box 2"/>
          <p:cNvSpPr txBox="1">
            <a:spLocks noChangeArrowheads="1"/>
          </p:cNvSpPr>
          <p:nvPr/>
        </p:nvSpPr>
        <p:spPr bwMode="auto">
          <a:xfrm>
            <a:off x="381000" y="1197887"/>
            <a:ext cx="8382000" cy="5139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800" dirty="0">
                <a:solidFill>
                  <a:schemeClr val="bg1"/>
                </a:solidFill>
                <a:latin typeface="Courier New"/>
                <a:cs typeface="Courier New"/>
              </a:rPr>
              <a:t> SFR (SFR-1) STAGE   PERIOD      1   STEP        1</a:t>
            </a:r>
          </a:p>
          <a:p>
            <a:pPr eaLnBrk="1" hangingPunct="1">
              <a:defRPr/>
            </a:pPr>
            <a:r>
              <a:rPr lang="en-US" sz="800" dirty="0">
                <a:solidFill>
                  <a:schemeClr val="bg1"/>
                </a:solidFill>
                <a:latin typeface="Courier New"/>
                <a:cs typeface="Courier New"/>
              </a:rPr>
              <a:t> ------------------------------------------------------------------------------------------------</a:t>
            </a:r>
          </a:p>
          <a:p>
            <a:pPr eaLnBrk="1" hangingPunct="1">
              <a:defRPr/>
            </a:pPr>
            <a:r>
              <a:rPr lang="en-US" sz="800" dirty="0">
                <a:solidFill>
                  <a:schemeClr val="bg1"/>
                </a:solidFill>
                <a:latin typeface="Courier New"/>
                <a:cs typeface="Courier New"/>
              </a:rPr>
              <a:t> REACH  REACH                  REACH      REACH      REACH       GWF      STREAMBED   STREAMBED  </a:t>
            </a:r>
          </a:p>
          <a:p>
            <a:pPr eaLnBrk="1" hangingPunct="1">
              <a:defRPr/>
            </a:pPr>
            <a:r>
              <a:rPr lang="en-US" sz="800" dirty="0">
                <a:solidFill>
                  <a:schemeClr val="bg1"/>
                </a:solidFill>
                <a:latin typeface="Courier New"/>
                <a:cs typeface="Courier New"/>
              </a:rPr>
              <a:t>  NO.   (LAYER,ROW,COLUMN)     STAGE      DEPTH      WIDTH      HEAD     CONDUCTANCE  GRADIENT   </a:t>
            </a:r>
          </a:p>
          <a:p>
            <a:pPr eaLnBrk="1" hangingPunct="1">
              <a:defRPr/>
            </a:pPr>
            <a:r>
              <a:rPr lang="en-US" sz="800" dirty="0">
                <a:solidFill>
                  <a:schemeClr val="bg1"/>
                </a:solidFill>
                <a:latin typeface="Courier New"/>
                <a:cs typeface="Courier New"/>
              </a:rPr>
              <a:t> ------------------------------------------------------------------------------------------------</a:t>
            </a:r>
          </a:p>
          <a:p>
            <a:pPr eaLnBrk="1" hangingPunct="1">
              <a:defRPr/>
            </a:pPr>
            <a:r>
              <a:rPr lang="en-US" sz="800" dirty="0">
                <a:solidFill>
                  <a:schemeClr val="bg1"/>
                </a:solidFill>
                <a:latin typeface="Courier New"/>
                <a:cs typeface="Courier New"/>
              </a:rPr>
              <a:t>      1 (1,1,23)              48.87     0.2330      5.000      48.81      0.2000E+06  0.5916E-01 </a:t>
            </a:r>
          </a:p>
          <a:p>
            <a:pPr eaLnBrk="1" hangingPunct="1">
              <a:defRPr/>
            </a:pPr>
            <a:r>
              <a:rPr lang="en-US" sz="800" dirty="0">
                <a:solidFill>
                  <a:schemeClr val="bg1"/>
                </a:solidFill>
                <a:latin typeface="Courier New"/>
                <a:cs typeface="Courier New"/>
              </a:rPr>
              <a:t>      2 (1,2,23)              48.31     0.2158      5.000      48.23      0.1000E+06  0.7507E-01 </a:t>
            </a:r>
          </a:p>
          <a:p>
            <a:pPr eaLnBrk="1" hangingPunct="1">
              <a:defRPr/>
            </a:pPr>
            <a:r>
              <a:rPr lang="en-US" sz="800" dirty="0">
                <a:solidFill>
                  <a:schemeClr val="bg1"/>
                </a:solidFill>
                <a:latin typeface="Courier New"/>
                <a:cs typeface="Courier New"/>
              </a:rPr>
              <a:t>      3 (1,2,22)              47.79     0.2398      5.000      47.96      0.2000E+06 -0.1737     </a:t>
            </a:r>
          </a:p>
          <a:p>
            <a:pPr eaLnBrk="1" hangingPunct="1">
              <a:defRPr/>
            </a:pPr>
            <a:r>
              <a:rPr lang="mr-IN" sz="800" dirty="0">
                <a:solidFill>
                  <a:schemeClr val="bg1"/>
                </a:solidFill>
                <a:latin typeface="Courier New"/>
                <a:cs typeface="Courier New"/>
              </a:rPr>
              <a:t> </a:t>
            </a:r>
            <a:r>
              <a:rPr lang="en-US" sz="800" dirty="0" smtClean="0">
                <a:solidFill>
                  <a:schemeClr val="bg1"/>
                </a:solidFill>
                <a:latin typeface="Courier New"/>
                <a:cs typeface="Courier New"/>
              </a:rPr>
              <a:t>     </a:t>
            </a:r>
            <a:r>
              <a:rPr lang="mr-IN" sz="800" dirty="0" smtClean="0">
                <a:solidFill>
                  <a:schemeClr val="bg1"/>
                </a:solidFill>
                <a:latin typeface="Courier New"/>
                <a:cs typeface="Courier New"/>
              </a:rPr>
              <a:t>4 </a:t>
            </a:r>
            <a:r>
              <a:rPr lang="mr-IN" sz="800" dirty="0">
                <a:solidFill>
                  <a:schemeClr val="bg1"/>
                </a:solidFill>
                <a:latin typeface="Courier New"/>
                <a:cs typeface="Courier New"/>
              </a:rPr>
              <a:t>(1,3,21)              47.11     0.2953      5.000      47.29      0.2000E+06 -0.1767     </a:t>
            </a:r>
          </a:p>
          <a:p>
            <a:pPr eaLnBrk="1" hangingPunct="1">
              <a:defRPr/>
            </a:pPr>
            <a:r>
              <a:rPr lang="mr-IN" sz="800" dirty="0">
                <a:solidFill>
                  <a:schemeClr val="bg1"/>
                </a:solidFill>
                <a:latin typeface="Courier New"/>
                <a:cs typeface="Courier New"/>
              </a:rPr>
              <a:t>      5 (1,4,20)              46.43     0.3415      5.000      46.58      0.2000E+06 -0.1506     </a:t>
            </a:r>
          </a:p>
          <a:p>
            <a:pPr eaLnBrk="1" hangingPunct="1">
              <a:defRPr/>
            </a:pPr>
            <a:r>
              <a:rPr lang="mr-IN" sz="800" dirty="0">
                <a:solidFill>
                  <a:schemeClr val="bg1"/>
                </a:solidFill>
                <a:latin typeface="Courier New"/>
                <a:cs typeface="Courier New"/>
              </a:rPr>
              <a:t>      6 (1,5,20)              45.74     0.3767      5.000      45.86      0.2000E+06 -0.1203 </a:t>
            </a:r>
            <a:endParaRPr lang="en-US" sz="800" dirty="0" smtClean="0">
              <a:solidFill>
                <a:schemeClr val="bg1"/>
              </a:solidFill>
              <a:latin typeface="Courier New"/>
              <a:cs typeface="Courier New"/>
            </a:endParaRPr>
          </a:p>
          <a:p>
            <a:pPr eaLnBrk="1" hangingPunct="1">
              <a:defRPr/>
            </a:pPr>
            <a:endParaRPr lang="en-US" sz="1000" dirty="0" smtClean="0">
              <a:solidFill>
                <a:schemeClr val="bg1"/>
              </a:solidFill>
              <a:latin typeface="Courier New" charset="0"/>
            </a:endParaRPr>
          </a:p>
          <a:p>
            <a:pPr eaLnBrk="1" hangingPunct="1">
              <a:defRPr/>
            </a:pPr>
            <a:r>
              <a:rPr lang="en-US" sz="1000" dirty="0" smtClean="0">
                <a:solidFill>
                  <a:schemeClr val="bg1"/>
                </a:solidFill>
                <a:latin typeface="Courier New" charset="0"/>
              </a:rPr>
              <a:t>-</a:t>
            </a:r>
            <a:r>
              <a:rPr lang="en-US" sz="1000" dirty="0">
                <a:solidFill>
                  <a:schemeClr val="bg1"/>
                </a:solidFill>
                <a:latin typeface="Courier New" charset="0"/>
              </a:rPr>
              <a:t>-- DELETED </a:t>
            </a:r>
            <a:r>
              <a:rPr lang="en-US" sz="1000" dirty="0" smtClean="0">
                <a:solidFill>
                  <a:schemeClr val="bg1"/>
                </a:solidFill>
                <a:latin typeface="Courier New" charset="0"/>
              </a:rPr>
              <a:t>OUTPUT </a:t>
            </a:r>
            <a:r>
              <a:rPr lang="en-US" sz="1000" dirty="0">
                <a:solidFill>
                  <a:schemeClr val="bg1"/>
                </a:solidFill>
                <a:latin typeface="Courier New" charset="0"/>
              </a:rPr>
              <a:t>---</a:t>
            </a:r>
          </a:p>
          <a:p>
            <a:pPr eaLnBrk="1" hangingPunct="1">
              <a:defRPr/>
            </a:pPr>
            <a:endParaRPr lang="en-US" sz="1000" dirty="0" smtClean="0">
              <a:solidFill>
                <a:schemeClr val="bg1"/>
              </a:solidFill>
              <a:latin typeface="Courier New"/>
              <a:cs typeface="Courier New"/>
            </a:endParaRPr>
          </a:p>
          <a:p>
            <a:pPr eaLnBrk="1" hangingPunct="1">
              <a:defRPr/>
            </a:pPr>
            <a:r>
              <a:rPr lang="en-US" sz="800" dirty="0" smtClean="0">
                <a:solidFill>
                  <a:schemeClr val="bg1"/>
                </a:solidFill>
                <a:latin typeface="Courier New"/>
                <a:cs typeface="Courier New"/>
              </a:rPr>
              <a:t>    </a:t>
            </a:r>
            <a:r>
              <a:rPr lang="mr-IN" sz="800" dirty="0" smtClean="0">
                <a:solidFill>
                  <a:schemeClr val="bg1"/>
                </a:solidFill>
                <a:latin typeface="Courier New"/>
                <a:cs typeface="Courier New"/>
              </a:rPr>
              <a:t> </a:t>
            </a:r>
            <a:r>
              <a:rPr lang="mr-IN" sz="800" dirty="0">
                <a:solidFill>
                  <a:schemeClr val="bg1"/>
                </a:solidFill>
                <a:latin typeface="Courier New"/>
                <a:cs typeface="Courier New"/>
              </a:rPr>
              <a:t>33 (1,30,15)             32.93     0.3870      5.000      32.91      0.2000E+06  0.2451E-01 </a:t>
            </a:r>
          </a:p>
          <a:p>
            <a:pPr eaLnBrk="1" hangingPunct="1">
              <a:defRPr/>
            </a:pPr>
            <a:r>
              <a:rPr lang="mr-IN" sz="800" dirty="0">
                <a:solidFill>
                  <a:schemeClr val="bg1"/>
                </a:solidFill>
                <a:latin typeface="Courier New"/>
                <a:cs typeface="Courier New"/>
              </a:rPr>
              <a:t>     34 (1,31,15)             31.95     0.3823      5.000      31.93      0.2000E+06  0.1949E-01 </a:t>
            </a:r>
          </a:p>
          <a:p>
            <a:pPr eaLnBrk="1" hangingPunct="1">
              <a:defRPr/>
            </a:pPr>
            <a:r>
              <a:rPr lang="mr-IN" sz="800" dirty="0">
                <a:solidFill>
                  <a:schemeClr val="bg1"/>
                </a:solidFill>
                <a:latin typeface="Courier New"/>
                <a:cs typeface="Courier New"/>
              </a:rPr>
              <a:t>     35 (1,32,15)             30.98     0.3778      5.000      30.96      0.2000E+06  0.2165E-01 </a:t>
            </a:r>
            <a:endParaRPr lang="en-US" sz="800" dirty="0" smtClean="0">
              <a:solidFill>
                <a:schemeClr val="bg1"/>
              </a:solidFill>
              <a:latin typeface="Courier New"/>
              <a:cs typeface="Courier New"/>
            </a:endParaRPr>
          </a:p>
          <a:p>
            <a:pPr eaLnBrk="1" hangingPunct="1">
              <a:defRPr/>
            </a:pPr>
            <a:r>
              <a:rPr lang="en-US" sz="800" dirty="0" smtClean="0">
                <a:solidFill>
                  <a:schemeClr val="bg1"/>
                </a:solidFill>
                <a:latin typeface="Courier New"/>
                <a:cs typeface="Courier New"/>
              </a:rPr>
              <a:t>     36 </a:t>
            </a:r>
            <a:r>
              <a:rPr lang="en-US" sz="800" dirty="0">
                <a:solidFill>
                  <a:schemeClr val="bg1"/>
                </a:solidFill>
                <a:latin typeface="Courier New"/>
                <a:cs typeface="Courier New"/>
              </a:rPr>
              <a:t>(1,33,15)             30.00     0.3724      5.000      29.97      0.2000E+06  0.2780E-01 </a:t>
            </a:r>
          </a:p>
          <a:p>
            <a:pPr eaLnBrk="1" hangingPunct="1">
              <a:defRPr/>
            </a:pPr>
            <a:r>
              <a:rPr lang="en-US" sz="800" dirty="0">
                <a:solidFill>
                  <a:schemeClr val="bg1"/>
                </a:solidFill>
                <a:latin typeface="Courier New"/>
                <a:cs typeface="Courier New"/>
              </a:rPr>
              <a:t>     37 (1,34,15)             29.02     0.3657      5.000      28.99      0.2000E+06  0.3262E-01 </a:t>
            </a:r>
          </a:p>
          <a:p>
            <a:pPr eaLnBrk="1" hangingPunct="1">
              <a:defRPr/>
            </a:pPr>
            <a:r>
              <a:rPr lang="en-US" sz="800" dirty="0">
                <a:solidFill>
                  <a:schemeClr val="bg1"/>
                </a:solidFill>
                <a:latin typeface="Courier New"/>
                <a:cs typeface="Courier New"/>
              </a:rPr>
              <a:t>     38 (1,35,15)             28.04     0.3590      5.000      28.02      0.2000E+06  0.2771E-01 </a:t>
            </a:r>
          </a:p>
          <a:p>
            <a:pPr eaLnBrk="1" hangingPunct="1">
              <a:defRPr/>
            </a:pPr>
            <a:endParaRPr lang="en-US" sz="800" dirty="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r>
              <a:rPr lang="en-US" sz="800" dirty="0">
                <a:solidFill>
                  <a:schemeClr val="bg1"/>
                </a:solidFill>
                <a:latin typeface="Courier New"/>
                <a:cs typeface="Courier New"/>
              </a:rPr>
              <a:t> SFR (SFR-1) FLOWS   PERIOD      1   STEP        1</a:t>
            </a:r>
          </a:p>
          <a:p>
            <a:pPr eaLnBrk="1" hangingPunct="1">
              <a:defRPr/>
            </a:pPr>
            <a:r>
              <a:rPr lang="en-US" sz="800" dirty="0">
                <a:solidFill>
                  <a:schemeClr val="bg1"/>
                </a:solidFill>
                <a:latin typeface="Courier New"/>
                <a:cs typeface="Courier New"/>
              </a:rPr>
              <a:t> </a:t>
            </a:r>
            <a:r>
              <a:rPr lang="en-US" sz="600" dirty="0">
                <a:solidFill>
                  <a:schemeClr val="bg1"/>
                </a:solidFill>
                <a:latin typeface="Courier New"/>
                <a:cs typeface="Courier New"/>
              </a:rPr>
              <a:t>----------------------------------------------------------------------------------------------------------------------------------------------------------------------------</a:t>
            </a:r>
          </a:p>
          <a:p>
            <a:pPr eaLnBrk="1" hangingPunct="1">
              <a:defRPr/>
            </a:pPr>
            <a:r>
              <a:rPr lang="en-US" sz="600" dirty="0">
                <a:solidFill>
                  <a:schemeClr val="bg1"/>
                </a:solidFill>
                <a:latin typeface="Courier New"/>
                <a:cs typeface="Courier New"/>
              </a:rPr>
              <a:t> REACH  REACH                 EXTERNAL      REACH       REACH       REACH       REACH       REACH       REACH       REACH     EXTERNAL      REACH       REACH      PERCENT   </a:t>
            </a:r>
          </a:p>
          <a:p>
            <a:pPr eaLnBrk="1" hangingPunct="1">
              <a:defRPr/>
            </a:pPr>
            <a:r>
              <a:rPr lang="en-US" sz="600" dirty="0">
                <a:solidFill>
                  <a:schemeClr val="bg1"/>
                </a:solidFill>
                <a:latin typeface="Courier New"/>
                <a:cs typeface="Courier New"/>
              </a:rPr>
              <a:t>  NO.   (LAYER,ROW,COLUMN)     INFLOW      INFLOW     FROM MVR    RAINFALL     RUNOFF      LEAKAGE   EVAPORATION   OUTFLOW     OUTFLOW     TO MVR     IN - OUT   DIFFERENCE  </a:t>
            </a:r>
          </a:p>
          <a:p>
            <a:pPr eaLnBrk="1" hangingPunct="1">
              <a:defRPr/>
            </a:pPr>
            <a:r>
              <a:rPr lang="en-US" sz="600" dirty="0">
                <a:solidFill>
                  <a:schemeClr val="bg1"/>
                </a:solidFill>
                <a:latin typeface="Courier New"/>
                <a:cs typeface="Courier New"/>
              </a:rPr>
              <a:t> ----------------------------------------------------------------------------------------------------------------------------------------------------------------------------</a:t>
            </a:r>
          </a:p>
          <a:p>
            <a:pPr eaLnBrk="1" hangingPunct="1">
              <a:defRPr/>
            </a:pPr>
            <a:r>
              <a:rPr lang="en-US" sz="600" dirty="0">
                <a:solidFill>
                  <a:schemeClr val="bg1"/>
                </a:solidFill>
                <a:latin typeface="Courier New"/>
                <a:cs typeface="Courier New"/>
              </a:rPr>
              <a:t>      1 (1,1,23)              0.8640E+05   0.000       0.000       0.000       0.000     -0.1183E+05   0.000     -0.7457E+05   0.000       0.000       0.000       0.000     </a:t>
            </a:r>
          </a:p>
          <a:p>
            <a:pPr eaLnBrk="1" hangingPunct="1">
              <a:defRPr/>
            </a:pPr>
            <a:r>
              <a:rPr lang="en-US" sz="600" dirty="0">
                <a:solidFill>
                  <a:schemeClr val="bg1"/>
                </a:solidFill>
                <a:latin typeface="Courier New"/>
                <a:cs typeface="Courier New"/>
              </a:rPr>
              <a:t>      2 (1,2,23)               0.000      0.7457E+05   0.000       0.000       0.000      -7507.       0.000     -0.6706E+05   0.000       0.000       0.000       0.000     </a:t>
            </a:r>
          </a:p>
          <a:p>
            <a:pPr eaLnBrk="1" hangingPunct="1">
              <a:defRPr/>
            </a:pPr>
            <a:r>
              <a:rPr lang="en-US" sz="600" dirty="0">
                <a:solidFill>
                  <a:schemeClr val="bg1"/>
                </a:solidFill>
                <a:latin typeface="Courier New"/>
                <a:cs typeface="Courier New"/>
              </a:rPr>
              <a:t>      3 (1,2,22)               0.000      0.6706E+05   0.000       0.000       0.000      0.3475E+05   0.000     -0.1018E+06   0.000       0.000       0.000       0.000     </a:t>
            </a:r>
          </a:p>
          <a:p>
            <a:pPr eaLnBrk="1" hangingPunct="1">
              <a:defRPr/>
            </a:pPr>
            <a:r>
              <a:rPr lang="en-US" sz="600" dirty="0">
                <a:solidFill>
                  <a:schemeClr val="bg1"/>
                </a:solidFill>
                <a:latin typeface="Courier New"/>
                <a:cs typeface="Courier New"/>
              </a:rPr>
              <a:t>      4 (1,3,21)               0.000      0.1018E+06   0.000       0.000       0.000      0.3534E+05   0.000     -0.1371E+06   0.000       0.000       0.000       0.000     </a:t>
            </a:r>
            <a:r>
              <a:rPr lang="en-US" sz="600" dirty="0" smtClean="0">
                <a:solidFill>
                  <a:schemeClr val="bg1"/>
                </a:solidFill>
                <a:latin typeface="Courier New"/>
                <a:cs typeface="Courier New"/>
              </a:rPr>
              <a:t>    </a:t>
            </a:r>
          </a:p>
          <a:p>
            <a:pPr eaLnBrk="1" hangingPunct="1">
              <a:defRPr/>
            </a:pPr>
            <a:r>
              <a:rPr lang="mr-IN" sz="600" dirty="0">
                <a:solidFill>
                  <a:schemeClr val="bg1"/>
                </a:solidFill>
                <a:latin typeface="Courier New"/>
                <a:cs typeface="Courier New"/>
              </a:rPr>
              <a:t> </a:t>
            </a:r>
            <a:r>
              <a:rPr lang="en-US" sz="600" dirty="0" smtClean="0">
                <a:solidFill>
                  <a:schemeClr val="bg1"/>
                </a:solidFill>
                <a:latin typeface="Courier New"/>
                <a:cs typeface="Courier New"/>
              </a:rPr>
              <a:t>     </a:t>
            </a:r>
            <a:r>
              <a:rPr lang="mr-IN" sz="600" dirty="0" smtClean="0">
                <a:solidFill>
                  <a:schemeClr val="bg1"/>
                </a:solidFill>
                <a:latin typeface="Courier New"/>
                <a:cs typeface="Courier New"/>
              </a:rPr>
              <a:t>5 </a:t>
            </a:r>
            <a:r>
              <a:rPr lang="mr-IN" sz="600" dirty="0">
                <a:solidFill>
                  <a:schemeClr val="bg1"/>
                </a:solidFill>
                <a:latin typeface="Courier New"/>
                <a:cs typeface="Courier New"/>
              </a:rPr>
              <a:t>(1,4,20)               0.000      0.1371E+06   0.000       0.000       0.000      0.3013E+05   0.000     -0.1673E+06   0.000       0.000       0.000       0.000     </a:t>
            </a:r>
          </a:p>
          <a:p>
            <a:pPr eaLnBrk="1" hangingPunct="1">
              <a:defRPr/>
            </a:pPr>
            <a:r>
              <a:rPr lang="mr-IN" sz="600" dirty="0">
                <a:solidFill>
                  <a:schemeClr val="bg1"/>
                </a:solidFill>
                <a:latin typeface="Courier New"/>
                <a:cs typeface="Courier New"/>
              </a:rPr>
              <a:t>      6 (1,5,20)               0.000      0.1673E+06   0.000       0.000       0.000      0.2406E+05   0.000       0.000     -0.8168E-02 -0.1913E+06   0.000       </a:t>
            </a:r>
            <a:r>
              <a:rPr lang="mr-IN" sz="600" dirty="0" smtClean="0">
                <a:solidFill>
                  <a:schemeClr val="bg1"/>
                </a:solidFill>
                <a:latin typeface="Courier New"/>
                <a:cs typeface="Courier New"/>
              </a:rPr>
              <a:t>0.000</a:t>
            </a:r>
            <a:endParaRPr lang="en-US" sz="600" dirty="0" smtClean="0">
              <a:solidFill>
                <a:schemeClr val="bg1"/>
              </a:solidFill>
              <a:latin typeface="Courier New"/>
              <a:cs typeface="Courier New"/>
            </a:endParaRPr>
          </a:p>
          <a:p>
            <a:pPr eaLnBrk="1" hangingPunct="1">
              <a:defRPr/>
            </a:pPr>
            <a:r>
              <a:rPr lang="mr-IN" sz="600" dirty="0" smtClean="0">
                <a:solidFill>
                  <a:schemeClr val="bg1"/>
                </a:solidFill>
                <a:latin typeface="Courier New"/>
                <a:cs typeface="Courier New"/>
              </a:rPr>
              <a:t> </a:t>
            </a:r>
            <a:endParaRPr lang="en-US" sz="600" dirty="0">
              <a:solidFill>
                <a:schemeClr val="bg1"/>
              </a:solidFill>
              <a:latin typeface="Courier New"/>
              <a:cs typeface="Courier New"/>
            </a:endParaRPr>
          </a:p>
          <a:p>
            <a:pPr eaLnBrk="1" hangingPunct="1">
              <a:defRPr/>
            </a:pPr>
            <a:r>
              <a:rPr lang="en-US" sz="1000" dirty="0">
                <a:solidFill>
                  <a:schemeClr val="bg1"/>
                </a:solidFill>
                <a:latin typeface="Courier New" charset="0"/>
              </a:rPr>
              <a:t>--- DELETED OUTPUT ---</a:t>
            </a:r>
          </a:p>
          <a:p>
            <a:pPr eaLnBrk="1" hangingPunct="1">
              <a:defRPr/>
            </a:pPr>
            <a:endParaRPr lang="en-US" sz="1000" dirty="0">
              <a:solidFill>
                <a:schemeClr val="bg1"/>
              </a:solidFill>
              <a:latin typeface="Courier New"/>
              <a:cs typeface="Courier New"/>
            </a:endParaRPr>
          </a:p>
          <a:p>
            <a:pPr eaLnBrk="1" hangingPunct="1">
              <a:defRPr/>
            </a:pPr>
            <a:r>
              <a:rPr lang="en-US" sz="600" dirty="0" smtClean="0">
                <a:solidFill>
                  <a:schemeClr val="bg1"/>
                </a:solidFill>
                <a:latin typeface="Courier New"/>
                <a:cs typeface="Courier New"/>
              </a:rPr>
              <a:t>    </a:t>
            </a:r>
            <a:r>
              <a:rPr lang="mr-IN" sz="600" dirty="0" smtClean="0">
                <a:solidFill>
                  <a:schemeClr val="bg1"/>
                </a:solidFill>
                <a:latin typeface="Courier New"/>
                <a:cs typeface="Courier New"/>
              </a:rPr>
              <a:t> </a:t>
            </a:r>
            <a:r>
              <a:rPr lang="mr-IN" sz="600" dirty="0">
                <a:solidFill>
                  <a:schemeClr val="bg1"/>
                </a:solidFill>
                <a:latin typeface="Courier New"/>
                <a:cs typeface="Courier New"/>
              </a:rPr>
              <a:t>33 (1,30,15)              0.000      0.2192E+06   0.000       0.000       0.000      -4901.       0.000     -0.2143E+06   0.000       0.000       0.000       0.000     </a:t>
            </a:r>
          </a:p>
          <a:p>
            <a:pPr eaLnBrk="1" hangingPunct="1">
              <a:defRPr/>
            </a:pPr>
            <a:r>
              <a:rPr lang="mr-IN" sz="600" dirty="0">
                <a:solidFill>
                  <a:schemeClr val="bg1"/>
                </a:solidFill>
                <a:latin typeface="Courier New"/>
                <a:cs typeface="Courier New"/>
              </a:rPr>
              <a:t>     34 (1,31,15)              0.000      0.2143E+06   0.000       0.000       0.000      -3898.       0.000     -0.2104E+06   0.000       0.000       0.000       0.000     </a:t>
            </a:r>
          </a:p>
          <a:p>
            <a:pPr eaLnBrk="1" hangingPunct="1">
              <a:defRPr/>
            </a:pPr>
            <a:r>
              <a:rPr lang="mr-IN" sz="600" dirty="0">
                <a:solidFill>
                  <a:schemeClr val="bg1"/>
                </a:solidFill>
                <a:latin typeface="Courier New"/>
                <a:cs typeface="Courier New"/>
              </a:rPr>
              <a:t>     35 (1,32,15)              0.000      0.2104E+06   0.000       0.000       0.000      -4329.       0.000     -0.2061E+06   0.000       0.000       0.000       0.000 </a:t>
            </a:r>
            <a:endParaRPr lang="en-US" sz="600" dirty="0" smtClean="0">
              <a:solidFill>
                <a:schemeClr val="bg1"/>
              </a:solidFill>
              <a:latin typeface="Courier New"/>
              <a:cs typeface="Courier New"/>
            </a:endParaRPr>
          </a:p>
          <a:p>
            <a:pPr eaLnBrk="1" hangingPunct="1">
              <a:defRPr/>
            </a:pPr>
            <a:r>
              <a:rPr lang="en-US" sz="600" dirty="0" smtClean="0">
                <a:solidFill>
                  <a:schemeClr val="bg1"/>
                </a:solidFill>
                <a:latin typeface="Courier New"/>
                <a:cs typeface="Courier New"/>
              </a:rPr>
              <a:t>     36 </a:t>
            </a:r>
            <a:r>
              <a:rPr lang="en-US" sz="600" dirty="0">
                <a:solidFill>
                  <a:schemeClr val="bg1"/>
                </a:solidFill>
                <a:latin typeface="Courier New"/>
                <a:cs typeface="Courier New"/>
              </a:rPr>
              <a:t>(1,33,15)              0.000      0.2061E+06   0.000       0.000       0.000      -5561.       0.000     -0.2005E+06   0.000       0.000       0.000       0.000     </a:t>
            </a:r>
          </a:p>
          <a:p>
            <a:pPr eaLnBrk="1" hangingPunct="1">
              <a:defRPr/>
            </a:pPr>
            <a:r>
              <a:rPr lang="en-US" sz="600" dirty="0">
                <a:solidFill>
                  <a:schemeClr val="bg1"/>
                </a:solidFill>
                <a:latin typeface="Courier New"/>
                <a:cs typeface="Courier New"/>
              </a:rPr>
              <a:t>     37 (1,34,15)              0.000      0.2005E+06   0.000       0.000       0.000      -6525.       0.000     -0.1940E+06   0.000       0.000       0.000       0.000     </a:t>
            </a:r>
          </a:p>
          <a:p>
            <a:pPr eaLnBrk="1" hangingPunct="1">
              <a:defRPr/>
            </a:pPr>
            <a:r>
              <a:rPr lang="en-US" sz="600" dirty="0">
                <a:solidFill>
                  <a:schemeClr val="bg1"/>
                </a:solidFill>
                <a:latin typeface="Courier New"/>
                <a:cs typeface="Courier New"/>
              </a:rPr>
              <a:t>     38 (1,35,15)              0.000      0.1940E+06   0.000       0.000       0.000      -5541.       0.000       0.000     -0.1884E+06   0.000       0.000       0.000     </a:t>
            </a:r>
          </a:p>
          <a:p>
            <a:pPr eaLnBrk="1" hangingPunct="1">
              <a:defRPr/>
            </a:pPr>
            <a:endParaRPr lang="en-US" sz="600" dirty="0">
              <a:solidFill>
                <a:schemeClr val="bg1"/>
              </a:solidFill>
              <a:latin typeface="Courier New"/>
              <a:cs typeface="Courier New"/>
            </a:endParaRPr>
          </a:p>
        </p:txBody>
      </p:sp>
    </p:spTree>
    <p:extLst>
      <p:ext uri="{BB962C8B-B14F-4D97-AF65-F5344CB8AC3E}">
        <p14:creationId xmlns:p14="http://schemas.microsoft.com/office/powerpoint/2010/main" val="226706799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body" idx="1"/>
          </p:nvPr>
        </p:nvSpPr>
        <p:spPr>
          <a:xfrm>
            <a:off x="685800" y="762000"/>
            <a:ext cx="7772400" cy="5334000"/>
          </a:xfrm>
        </p:spPr>
        <p:txBody>
          <a:bodyPr/>
          <a:lstStyle/>
          <a:p>
            <a:pPr algn="ctr">
              <a:buFontTx/>
              <a:buNone/>
              <a:defRPr/>
            </a:pPr>
            <a:endParaRPr lang="en-US" dirty="0">
              <a:latin typeface="Times" charset="0"/>
              <a:ea typeface="MS PGothic" charset="0"/>
            </a:endParaRPr>
          </a:p>
          <a:p>
            <a:pPr algn="ctr">
              <a:buFontTx/>
              <a:buNone/>
              <a:defRPr/>
            </a:pPr>
            <a:r>
              <a:rPr lang="en-US" sz="4400" dirty="0" smtClean="0">
                <a:solidFill>
                  <a:srgbClr val="FFFF00"/>
                </a:solidFill>
                <a:latin typeface="Times" charset="0"/>
                <a:ea typeface="MS PGothic" charset="0"/>
              </a:rPr>
              <a:t>Mover </a:t>
            </a:r>
            <a:r>
              <a:rPr lang="en-US" sz="4400" dirty="0">
                <a:solidFill>
                  <a:srgbClr val="FFFF00"/>
                </a:solidFill>
                <a:latin typeface="Times" charset="0"/>
                <a:ea typeface="MS PGothic" charset="0"/>
              </a:rPr>
              <a:t>Advanced Stress Package </a:t>
            </a:r>
            <a:r>
              <a:rPr lang="en-US" sz="4400" dirty="0" smtClean="0">
                <a:solidFill>
                  <a:srgbClr val="FFFF00"/>
                </a:solidFill>
                <a:latin typeface="Times" charset="0"/>
                <a:ea typeface="MS PGothic" charset="0"/>
              </a:rPr>
              <a:t>for</a:t>
            </a:r>
          </a:p>
          <a:p>
            <a:pPr algn="ctr">
              <a:buFontTx/>
              <a:buNone/>
              <a:defRPr/>
            </a:pPr>
            <a:r>
              <a:rPr lang="en-US" sz="4400" dirty="0" smtClean="0">
                <a:solidFill>
                  <a:srgbClr val="FFFF00"/>
                </a:solidFill>
                <a:latin typeface="Times" charset="0"/>
                <a:ea typeface="MS PGothic" charset="0"/>
              </a:rPr>
              <a:t>MODFLOW</a:t>
            </a:r>
            <a:endParaRPr lang="en-US" dirty="0">
              <a:latin typeface="Times" charset="0"/>
              <a:ea typeface="MS PGothic" charset="0"/>
            </a:endParaRPr>
          </a:p>
          <a:p>
            <a:pPr algn="ctr">
              <a:buFontTx/>
              <a:buNone/>
              <a:defRPr/>
            </a:pPr>
            <a:endParaRPr lang="en-US" dirty="0">
              <a:latin typeface="Times" charset="0"/>
              <a:ea typeface="MS PGothic" charset="0"/>
            </a:endParaRPr>
          </a:p>
        </p:txBody>
      </p:sp>
    </p:spTree>
    <p:extLst>
      <p:ext uri="{BB962C8B-B14F-4D97-AF65-F5344CB8AC3E}">
        <p14:creationId xmlns:p14="http://schemas.microsoft.com/office/powerpoint/2010/main" val="33083693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body" idx="1"/>
          </p:nvPr>
        </p:nvSpPr>
        <p:spPr>
          <a:xfrm>
            <a:off x="685800" y="762000"/>
            <a:ext cx="7772400" cy="5334000"/>
          </a:xfrm>
        </p:spPr>
        <p:txBody>
          <a:bodyPr/>
          <a:lstStyle/>
          <a:p>
            <a:pPr algn="ctr">
              <a:buFontTx/>
              <a:buNone/>
              <a:defRPr/>
            </a:pPr>
            <a:endParaRPr lang="en-US" dirty="0">
              <a:latin typeface="Times" charset="0"/>
              <a:ea typeface="MS PGothic" charset="0"/>
            </a:endParaRPr>
          </a:p>
          <a:p>
            <a:pPr algn="ctr">
              <a:buFontTx/>
              <a:buNone/>
              <a:defRPr/>
            </a:pPr>
            <a:r>
              <a:rPr lang="en-US" sz="4400" dirty="0" smtClean="0">
                <a:solidFill>
                  <a:srgbClr val="FFFF00"/>
                </a:solidFill>
                <a:latin typeface="Times" charset="0"/>
                <a:ea typeface="MS PGothic" charset="0"/>
              </a:rPr>
              <a:t>Lake </a:t>
            </a:r>
            <a:r>
              <a:rPr lang="en-US" sz="4400" dirty="0">
                <a:solidFill>
                  <a:srgbClr val="FFFF00"/>
                </a:solidFill>
                <a:latin typeface="Times" charset="0"/>
                <a:ea typeface="MS PGothic" charset="0"/>
              </a:rPr>
              <a:t>Advanced </a:t>
            </a:r>
            <a:r>
              <a:rPr lang="en-US" sz="4400" dirty="0" smtClean="0">
                <a:solidFill>
                  <a:srgbClr val="FFFF00"/>
                </a:solidFill>
                <a:latin typeface="Times" charset="0"/>
                <a:ea typeface="MS PGothic" charset="0"/>
              </a:rPr>
              <a:t/>
            </a:r>
            <a:br>
              <a:rPr lang="en-US" sz="4400" dirty="0" smtClean="0">
                <a:solidFill>
                  <a:srgbClr val="FFFF00"/>
                </a:solidFill>
                <a:latin typeface="Times" charset="0"/>
                <a:ea typeface="MS PGothic" charset="0"/>
              </a:rPr>
            </a:br>
            <a:r>
              <a:rPr lang="en-US" sz="4400" dirty="0" smtClean="0">
                <a:solidFill>
                  <a:srgbClr val="FFFF00"/>
                </a:solidFill>
                <a:latin typeface="Times" charset="0"/>
                <a:ea typeface="MS PGothic" charset="0"/>
              </a:rPr>
              <a:t>Stress </a:t>
            </a:r>
            <a:r>
              <a:rPr lang="en-US" sz="4400" dirty="0">
                <a:solidFill>
                  <a:srgbClr val="FFFF00"/>
                </a:solidFill>
                <a:latin typeface="Times" charset="0"/>
                <a:ea typeface="MS PGothic" charset="0"/>
              </a:rPr>
              <a:t>Package for  </a:t>
            </a:r>
            <a:endParaRPr lang="en-US" sz="4400" dirty="0" smtClean="0">
              <a:solidFill>
                <a:srgbClr val="FFFF00"/>
              </a:solidFill>
              <a:latin typeface="Times" charset="0"/>
              <a:ea typeface="MS PGothic" charset="0"/>
            </a:endParaRPr>
          </a:p>
          <a:p>
            <a:pPr algn="ctr">
              <a:buFontTx/>
              <a:buNone/>
              <a:defRPr/>
            </a:pPr>
            <a:r>
              <a:rPr lang="en-US" sz="4400" dirty="0" smtClean="0">
                <a:solidFill>
                  <a:srgbClr val="FFFF00"/>
                </a:solidFill>
                <a:latin typeface="Times" charset="0"/>
                <a:ea typeface="MS PGothic" charset="0"/>
              </a:rPr>
              <a:t>MODFLOW</a:t>
            </a:r>
            <a:endParaRPr lang="en-US" dirty="0">
              <a:latin typeface="Times" charset="0"/>
              <a:ea typeface="MS PGothic" charset="0"/>
            </a:endParaRPr>
          </a:p>
          <a:p>
            <a:pPr algn="ctr">
              <a:buFontTx/>
              <a:buNone/>
              <a:defRPr/>
            </a:pPr>
            <a:endParaRPr lang="en-US" dirty="0">
              <a:latin typeface="Times" charset="0"/>
              <a:ea typeface="MS PGothic" charset="0"/>
            </a:endParaRPr>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15700"/>
            <a:ext cx="8226425" cy="738664"/>
          </a:xfrm>
        </p:spPr>
        <p:txBody>
          <a:bodyPr/>
          <a:lstStyle/>
          <a:p>
            <a:r>
              <a:rPr lang="en-US" dirty="0" smtClean="0"/>
              <a:t>MVR6 Package</a:t>
            </a:r>
            <a:endParaRPr lang="en-US" dirty="0"/>
          </a:p>
        </p:txBody>
      </p:sp>
      <p:sp>
        <p:nvSpPr>
          <p:cNvPr id="13" name="TextBox 12"/>
          <p:cNvSpPr txBox="1"/>
          <p:nvPr/>
        </p:nvSpPr>
        <p:spPr>
          <a:xfrm>
            <a:off x="2623071" y="1730514"/>
            <a:ext cx="1339329" cy="707886"/>
          </a:xfrm>
          <a:prstGeom prst="rect">
            <a:avLst/>
          </a:prstGeom>
          <a:noFill/>
        </p:spPr>
        <p:txBody>
          <a:bodyPr wrap="none" rtlCol="0">
            <a:spAutoFit/>
          </a:bodyPr>
          <a:lstStyle/>
          <a:p>
            <a:pPr algn="ctr"/>
            <a:r>
              <a:rPr lang="en-US" sz="2000" dirty="0" smtClean="0">
                <a:solidFill>
                  <a:srgbClr val="FF0000"/>
                </a:solidFill>
              </a:rPr>
              <a:t>Package</a:t>
            </a:r>
          </a:p>
          <a:p>
            <a:pPr algn="ctr"/>
            <a:r>
              <a:rPr lang="en-US" sz="2000" dirty="0" smtClean="0">
                <a:solidFill>
                  <a:srgbClr val="FF0000"/>
                </a:solidFill>
              </a:rPr>
              <a:t>Discharge</a:t>
            </a:r>
            <a:endParaRPr lang="en-US" sz="2000" dirty="0">
              <a:solidFill>
                <a:srgbClr val="FF0000"/>
              </a:solidFill>
            </a:endParaRPr>
          </a:p>
        </p:txBody>
      </p:sp>
      <p:sp>
        <p:nvSpPr>
          <p:cNvPr id="22" name="TextBox 21"/>
          <p:cNvSpPr txBox="1"/>
          <p:nvPr/>
        </p:nvSpPr>
        <p:spPr>
          <a:xfrm>
            <a:off x="6185006" y="1504890"/>
            <a:ext cx="1495872" cy="400110"/>
          </a:xfrm>
          <a:prstGeom prst="rect">
            <a:avLst/>
          </a:prstGeom>
          <a:noFill/>
        </p:spPr>
        <p:txBody>
          <a:bodyPr wrap="none" rtlCol="0">
            <a:spAutoFit/>
          </a:bodyPr>
          <a:lstStyle/>
          <a:p>
            <a:pPr algn="ctr"/>
            <a:r>
              <a:rPr lang="en-US" sz="2000" dirty="0" smtClean="0">
                <a:solidFill>
                  <a:srgbClr val="FFFF00"/>
                </a:solidFill>
              </a:rPr>
              <a:t>RECEIVER</a:t>
            </a:r>
            <a:endParaRPr lang="en-US" sz="2000" dirty="0">
              <a:solidFill>
                <a:srgbClr val="FFFF00"/>
              </a:solidFill>
            </a:endParaRPr>
          </a:p>
        </p:txBody>
      </p:sp>
      <p:sp>
        <p:nvSpPr>
          <p:cNvPr id="23" name="TextBox 22"/>
          <p:cNvSpPr txBox="1"/>
          <p:nvPr/>
        </p:nvSpPr>
        <p:spPr>
          <a:xfrm>
            <a:off x="622406" y="1504890"/>
            <a:ext cx="1524301" cy="400110"/>
          </a:xfrm>
          <a:prstGeom prst="rect">
            <a:avLst/>
          </a:prstGeom>
          <a:noFill/>
        </p:spPr>
        <p:txBody>
          <a:bodyPr wrap="none" rtlCol="0">
            <a:spAutoFit/>
          </a:bodyPr>
          <a:lstStyle/>
          <a:p>
            <a:pPr algn="ctr"/>
            <a:r>
              <a:rPr lang="en-US" sz="2000" dirty="0" smtClean="0">
                <a:solidFill>
                  <a:srgbClr val="FFFF00"/>
                </a:solidFill>
              </a:rPr>
              <a:t>PROVIDER</a:t>
            </a:r>
            <a:endParaRPr lang="en-US" sz="2000" dirty="0">
              <a:solidFill>
                <a:srgbClr val="FFFF00"/>
              </a:solidFill>
            </a:endParaRPr>
          </a:p>
        </p:txBody>
      </p:sp>
      <p:sp>
        <p:nvSpPr>
          <p:cNvPr id="24" name="TextBox 23"/>
          <p:cNvSpPr txBox="1"/>
          <p:nvPr/>
        </p:nvSpPr>
        <p:spPr>
          <a:xfrm>
            <a:off x="4343400" y="615493"/>
            <a:ext cx="461665" cy="1746707"/>
          </a:xfrm>
          <a:prstGeom prst="rect">
            <a:avLst/>
          </a:prstGeom>
          <a:noFill/>
        </p:spPr>
        <p:txBody>
          <a:bodyPr vert="vert270" wrap="none" rtlCol="0">
            <a:spAutoFit/>
          </a:bodyPr>
          <a:lstStyle/>
          <a:p>
            <a:pPr algn="ctr"/>
            <a:r>
              <a:rPr lang="en-US" sz="1800" dirty="0" smtClean="0">
                <a:solidFill>
                  <a:srgbClr val="FFFF00"/>
                </a:solidFill>
              </a:rPr>
              <a:t>CONSTRAINTS</a:t>
            </a:r>
            <a:endParaRPr lang="en-US" sz="1800" dirty="0">
              <a:solidFill>
                <a:srgbClr val="FFFF00"/>
              </a:solidFill>
            </a:endParaRPr>
          </a:p>
        </p:txBody>
      </p:sp>
      <p:grpSp>
        <p:nvGrpSpPr>
          <p:cNvPr id="58" name="Group 57"/>
          <p:cNvGrpSpPr/>
          <p:nvPr/>
        </p:nvGrpSpPr>
        <p:grpSpPr>
          <a:xfrm>
            <a:off x="4757112" y="3352800"/>
            <a:ext cx="3083666" cy="1219200"/>
            <a:chOff x="4757112" y="3352800"/>
            <a:chExt cx="3083666" cy="1219200"/>
          </a:xfrm>
        </p:grpSpPr>
        <p:sp>
          <p:nvSpPr>
            <p:cNvPr id="26" name="TextBox 25"/>
            <p:cNvSpPr txBox="1"/>
            <p:nvPr/>
          </p:nvSpPr>
          <p:spPr>
            <a:xfrm>
              <a:off x="6185006" y="3352800"/>
              <a:ext cx="1655772" cy="461665"/>
            </a:xfrm>
            <a:prstGeom prst="rect">
              <a:avLst/>
            </a:prstGeom>
            <a:noFill/>
          </p:spPr>
          <p:txBody>
            <a:bodyPr wrap="none" rtlCol="0">
              <a:spAutoFit/>
            </a:bodyPr>
            <a:lstStyle/>
            <a:p>
              <a:r>
                <a:rPr lang="en-US" sz="2400" dirty="0" smtClean="0">
                  <a:solidFill>
                    <a:schemeClr val="bg1"/>
                  </a:solidFill>
                </a:rPr>
                <a:t>Receiver 2</a:t>
              </a:r>
              <a:endParaRPr lang="en-US" sz="2400" dirty="0">
                <a:solidFill>
                  <a:schemeClr val="bg1"/>
                </a:solidFill>
              </a:endParaRPr>
            </a:p>
          </p:txBody>
        </p:sp>
        <p:sp>
          <p:nvSpPr>
            <p:cNvPr id="27" name="TextBox 26"/>
            <p:cNvSpPr txBox="1"/>
            <p:nvPr/>
          </p:nvSpPr>
          <p:spPr>
            <a:xfrm>
              <a:off x="6185006" y="4110335"/>
              <a:ext cx="1655772" cy="461665"/>
            </a:xfrm>
            <a:prstGeom prst="rect">
              <a:avLst/>
            </a:prstGeom>
            <a:noFill/>
          </p:spPr>
          <p:txBody>
            <a:bodyPr wrap="none" rtlCol="0">
              <a:spAutoFit/>
            </a:bodyPr>
            <a:lstStyle/>
            <a:p>
              <a:r>
                <a:rPr lang="en-US" sz="2400" dirty="0" smtClean="0">
                  <a:solidFill>
                    <a:schemeClr val="bg1"/>
                  </a:solidFill>
                </a:rPr>
                <a:t>Receiver 3</a:t>
              </a:r>
              <a:endParaRPr lang="en-US" sz="2400" dirty="0">
                <a:solidFill>
                  <a:schemeClr val="bg1"/>
                </a:solidFill>
              </a:endParaRPr>
            </a:p>
          </p:txBody>
        </p:sp>
        <p:cxnSp>
          <p:nvCxnSpPr>
            <p:cNvPr id="21" name="Elbow Connector 20"/>
            <p:cNvCxnSpPr>
              <a:stCxn id="31" idx="6"/>
              <a:endCxn id="26" idx="1"/>
            </p:cNvCxnSpPr>
            <p:nvPr/>
          </p:nvCxnSpPr>
          <p:spPr bwMode="auto">
            <a:xfrm flipV="1">
              <a:off x="4757112" y="3583633"/>
              <a:ext cx="1427894" cy="380999"/>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8" name="Elbow Connector 27"/>
            <p:cNvCxnSpPr>
              <a:stCxn id="31" idx="6"/>
              <a:endCxn id="27" idx="1"/>
            </p:cNvCxnSpPr>
            <p:nvPr/>
          </p:nvCxnSpPr>
          <p:spPr bwMode="auto">
            <a:xfrm>
              <a:off x="4757112" y="3964632"/>
              <a:ext cx="1427894" cy="376536"/>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6" name="TextBox 35"/>
          <p:cNvSpPr txBox="1"/>
          <p:nvPr/>
        </p:nvSpPr>
        <p:spPr>
          <a:xfrm>
            <a:off x="622406" y="2589684"/>
            <a:ext cx="1587394" cy="461665"/>
          </a:xfrm>
          <a:prstGeom prst="rect">
            <a:avLst/>
          </a:prstGeom>
          <a:noFill/>
        </p:spPr>
        <p:txBody>
          <a:bodyPr wrap="none" rtlCol="0">
            <a:spAutoFit/>
          </a:bodyPr>
          <a:lstStyle/>
          <a:p>
            <a:r>
              <a:rPr lang="en-US" sz="2400" dirty="0" smtClean="0">
                <a:solidFill>
                  <a:schemeClr val="bg1"/>
                </a:solidFill>
              </a:rPr>
              <a:t>Provider 1</a:t>
            </a:r>
            <a:endParaRPr lang="en-US" sz="2400" dirty="0">
              <a:solidFill>
                <a:schemeClr val="bg1"/>
              </a:solidFill>
            </a:endParaRPr>
          </a:p>
        </p:txBody>
      </p:sp>
      <p:grpSp>
        <p:nvGrpSpPr>
          <p:cNvPr id="55" name="Group 54"/>
          <p:cNvGrpSpPr/>
          <p:nvPr/>
        </p:nvGrpSpPr>
        <p:grpSpPr>
          <a:xfrm>
            <a:off x="4757112" y="2589684"/>
            <a:ext cx="3083666" cy="461665"/>
            <a:chOff x="4757112" y="2589684"/>
            <a:chExt cx="3083666" cy="461665"/>
          </a:xfrm>
        </p:grpSpPr>
        <p:sp>
          <p:nvSpPr>
            <p:cNvPr id="38" name="TextBox 37"/>
            <p:cNvSpPr txBox="1"/>
            <p:nvPr/>
          </p:nvSpPr>
          <p:spPr>
            <a:xfrm>
              <a:off x="6185006" y="2589684"/>
              <a:ext cx="1655772" cy="461665"/>
            </a:xfrm>
            <a:prstGeom prst="rect">
              <a:avLst/>
            </a:prstGeom>
            <a:noFill/>
          </p:spPr>
          <p:txBody>
            <a:bodyPr wrap="none" rtlCol="0">
              <a:spAutoFit/>
            </a:bodyPr>
            <a:lstStyle/>
            <a:p>
              <a:r>
                <a:rPr lang="en-US" sz="2400" dirty="0" smtClean="0">
                  <a:solidFill>
                    <a:schemeClr val="bg1"/>
                  </a:solidFill>
                </a:rPr>
                <a:t>Receiver 1</a:t>
              </a:r>
              <a:endParaRPr lang="en-US" sz="2400" dirty="0">
                <a:solidFill>
                  <a:schemeClr val="bg1"/>
                </a:solidFill>
              </a:endParaRPr>
            </a:p>
          </p:txBody>
        </p:sp>
        <p:cxnSp>
          <p:nvCxnSpPr>
            <p:cNvPr id="39" name="Elbow Connector 38"/>
            <p:cNvCxnSpPr>
              <a:stCxn id="8" idx="6"/>
              <a:endCxn id="38" idx="1"/>
            </p:cNvCxnSpPr>
            <p:nvPr/>
          </p:nvCxnSpPr>
          <p:spPr bwMode="auto">
            <a:xfrm>
              <a:off x="4757112" y="2820516"/>
              <a:ext cx="1427894" cy="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cxnSp>
        <p:nvCxnSpPr>
          <p:cNvPr id="50" name="Straight Connector 49"/>
          <p:cNvCxnSpPr/>
          <p:nvPr/>
        </p:nvCxnSpPr>
        <p:spPr bwMode="auto">
          <a:xfrm>
            <a:off x="4574232" y="2514600"/>
            <a:ext cx="0" cy="3657600"/>
          </a:xfrm>
          <a:prstGeom prst="line">
            <a:avLst/>
          </a:prstGeom>
          <a:solidFill>
            <a:schemeClr val="accent1"/>
          </a:solidFill>
          <a:ln w="38100" cap="flat" cmpd="sng" algn="ctr">
            <a:solidFill>
              <a:srgbClr val="FFFF00"/>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5" name="TextBox 24"/>
          <p:cNvSpPr txBox="1"/>
          <p:nvPr/>
        </p:nvSpPr>
        <p:spPr>
          <a:xfrm>
            <a:off x="228600" y="2145268"/>
            <a:ext cx="1378052" cy="369332"/>
          </a:xfrm>
          <a:prstGeom prst="rect">
            <a:avLst/>
          </a:prstGeom>
          <a:noFill/>
        </p:spPr>
        <p:txBody>
          <a:bodyPr wrap="none" rtlCol="0">
            <a:spAutoFit/>
          </a:bodyPr>
          <a:lstStyle/>
          <a:p>
            <a:r>
              <a:rPr lang="en-US" sz="1800" dirty="0" smtClean="0">
                <a:solidFill>
                  <a:schemeClr val="bg1"/>
                </a:solidFill>
              </a:rPr>
              <a:t>One to One</a:t>
            </a:r>
            <a:endParaRPr lang="en-US" sz="1800" dirty="0">
              <a:solidFill>
                <a:schemeClr val="bg1"/>
              </a:solidFill>
            </a:endParaRPr>
          </a:p>
        </p:txBody>
      </p:sp>
      <p:grpSp>
        <p:nvGrpSpPr>
          <p:cNvPr id="56" name="Group 55"/>
          <p:cNvGrpSpPr/>
          <p:nvPr/>
        </p:nvGrpSpPr>
        <p:grpSpPr>
          <a:xfrm>
            <a:off x="228600" y="3364468"/>
            <a:ext cx="1981200" cy="830997"/>
            <a:chOff x="228600" y="3364468"/>
            <a:chExt cx="1981200" cy="830997"/>
          </a:xfrm>
        </p:grpSpPr>
        <p:sp>
          <p:nvSpPr>
            <p:cNvPr id="19" name="TextBox 18"/>
            <p:cNvSpPr txBox="1"/>
            <p:nvPr/>
          </p:nvSpPr>
          <p:spPr>
            <a:xfrm>
              <a:off x="622406" y="3733800"/>
              <a:ext cx="1587394" cy="461665"/>
            </a:xfrm>
            <a:prstGeom prst="rect">
              <a:avLst/>
            </a:prstGeom>
            <a:noFill/>
          </p:spPr>
          <p:txBody>
            <a:bodyPr wrap="none" rtlCol="0">
              <a:spAutoFit/>
            </a:bodyPr>
            <a:lstStyle/>
            <a:p>
              <a:r>
                <a:rPr lang="en-US" sz="2400" dirty="0" smtClean="0">
                  <a:solidFill>
                    <a:schemeClr val="bg1"/>
                  </a:solidFill>
                </a:rPr>
                <a:t>Provider 2</a:t>
              </a:r>
              <a:endParaRPr lang="en-US" sz="2400" dirty="0">
                <a:solidFill>
                  <a:schemeClr val="bg1"/>
                </a:solidFill>
              </a:endParaRPr>
            </a:p>
          </p:txBody>
        </p:sp>
        <p:sp>
          <p:nvSpPr>
            <p:cNvPr id="29" name="TextBox 28"/>
            <p:cNvSpPr txBox="1"/>
            <p:nvPr/>
          </p:nvSpPr>
          <p:spPr>
            <a:xfrm>
              <a:off x="228600" y="3364468"/>
              <a:ext cx="1506204" cy="369332"/>
            </a:xfrm>
            <a:prstGeom prst="rect">
              <a:avLst/>
            </a:prstGeom>
            <a:noFill/>
          </p:spPr>
          <p:txBody>
            <a:bodyPr wrap="none" rtlCol="0">
              <a:spAutoFit/>
            </a:bodyPr>
            <a:lstStyle/>
            <a:p>
              <a:r>
                <a:rPr lang="en-US" sz="1800" dirty="0" smtClean="0">
                  <a:solidFill>
                    <a:schemeClr val="bg1"/>
                  </a:solidFill>
                </a:rPr>
                <a:t>One to Many</a:t>
              </a:r>
              <a:endParaRPr lang="en-US" sz="1800" dirty="0">
                <a:solidFill>
                  <a:schemeClr val="bg1"/>
                </a:solidFill>
              </a:endParaRPr>
            </a:p>
          </p:txBody>
        </p:sp>
      </p:grpSp>
      <p:grpSp>
        <p:nvGrpSpPr>
          <p:cNvPr id="59" name="Group 58"/>
          <p:cNvGrpSpPr/>
          <p:nvPr/>
        </p:nvGrpSpPr>
        <p:grpSpPr>
          <a:xfrm>
            <a:off x="228600" y="4431268"/>
            <a:ext cx="1981200" cy="1512332"/>
            <a:chOff x="228600" y="4431268"/>
            <a:chExt cx="1981200" cy="1512332"/>
          </a:xfrm>
        </p:grpSpPr>
        <p:sp>
          <p:nvSpPr>
            <p:cNvPr id="40" name="TextBox 39"/>
            <p:cNvSpPr txBox="1"/>
            <p:nvPr/>
          </p:nvSpPr>
          <p:spPr>
            <a:xfrm>
              <a:off x="622406" y="4874567"/>
              <a:ext cx="1587394" cy="461665"/>
            </a:xfrm>
            <a:prstGeom prst="rect">
              <a:avLst/>
            </a:prstGeom>
            <a:noFill/>
          </p:spPr>
          <p:txBody>
            <a:bodyPr wrap="none" rtlCol="0">
              <a:spAutoFit/>
            </a:bodyPr>
            <a:lstStyle/>
            <a:p>
              <a:r>
                <a:rPr lang="en-US" sz="2400" dirty="0" smtClean="0">
                  <a:solidFill>
                    <a:schemeClr val="bg1"/>
                  </a:solidFill>
                </a:rPr>
                <a:t>Provider 3</a:t>
              </a:r>
              <a:endParaRPr lang="en-US" sz="2400" dirty="0">
                <a:solidFill>
                  <a:schemeClr val="bg1"/>
                </a:solidFill>
              </a:endParaRPr>
            </a:p>
          </p:txBody>
        </p:sp>
        <p:sp>
          <p:nvSpPr>
            <p:cNvPr id="43" name="TextBox 42"/>
            <p:cNvSpPr txBox="1"/>
            <p:nvPr/>
          </p:nvSpPr>
          <p:spPr>
            <a:xfrm>
              <a:off x="622406" y="5481935"/>
              <a:ext cx="1587394" cy="461665"/>
            </a:xfrm>
            <a:prstGeom prst="rect">
              <a:avLst/>
            </a:prstGeom>
            <a:noFill/>
          </p:spPr>
          <p:txBody>
            <a:bodyPr wrap="none" rtlCol="0">
              <a:spAutoFit/>
            </a:bodyPr>
            <a:lstStyle/>
            <a:p>
              <a:r>
                <a:rPr lang="en-US" sz="2400" dirty="0" smtClean="0">
                  <a:solidFill>
                    <a:schemeClr val="bg1"/>
                  </a:solidFill>
                </a:rPr>
                <a:t>Provider 4</a:t>
              </a:r>
              <a:endParaRPr lang="en-US" sz="2400" dirty="0">
                <a:solidFill>
                  <a:schemeClr val="bg1"/>
                </a:solidFill>
              </a:endParaRPr>
            </a:p>
          </p:txBody>
        </p:sp>
        <p:sp>
          <p:nvSpPr>
            <p:cNvPr id="30" name="TextBox 29"/>
            <p:cNvSpPr txBox="1"/>
            <p:nvPr/>
          </p:nvSpPr>
          <p:spPr>
            <a:xfrm>
              <a:off x="228600" y="4431268"/>
              <a:ext cx="1506204" cy="369332"/>
            </a:xfrm>
            <a:prstGeom prst="rect">
              <a:avLst/>
            </a:prstGeom>
            <a:noFill/>
          </p:spPr>
          <p:txBody>
            <a:bodyPr wrap="none" rtlCol="0">
              <a:spAutoFit/>
            </a:bodyPr>
            <a:lstStyle/>
            <a:p>
              <a:r>
                <a:rPr lang="en-US" sz="1800" dirty="0" smtClean="0">
                  <a:solidFill>
                    <a:schemeClr val="bg1"/>
                  </a:solidFill>
                </a:rPr>
                <a:t>Many to One</a:t>
              </a:r>
              <a:endParaRPr lang="en-US" sz="1800" dirty="0">
                <a:solidFill>
                  <a:schemeClr val="bg1"/>
                </a:solidFill>
              </a:endParaRPr>
            </a:p>
          </p:txBody>
        </p:sp>
      </p:grpSp>
      <p:grpSp>
        <p:nvGrpSpPr>
          <p:cNvPr id="60" name="Group 59"/>
          <p:cNvGrpSpPr/>
          <p:nvPr/>
        </p:nvGrpSpPr>
        <p:grpSpPr>
          <a:xfrm>
            <a:off x="2209800" y="5105400"/>
            <a:ext cx="2547312" cy="607368"/>
            <a:chOff x="2209800" y="5105400"/>
            <a:chExt cx="2547312" cy="607368"/>
          </a:xfrm>
        </p:grpSpPr>
        <p:cxnSp>
          <p:nvCxnSpPr>
            <p:cNvPr id="42" name="Elbow Connector 41"/>
            <p:cNvCxnSpPr>
              <a:stCxn id="40" idx="3"/>
              <a:endCxn id="32" idx="2"/>
            </p:cNvCxnSpPr>
            <p:nvPr/>
          </p:nvCxnSpPr>
          <p:spPr bwMode="auto">
            <a:xfrm>
              <a:off x="2209800" y="5105400"/>
              <a:ext cx="2181552" cy="307032"/>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4" name="Elbow Connector 43"/>
            <p:cNvCxnSpPr>
              <a:stCxn id="43" idx="3"/>
              <a:endCxn id="32" idx="2"/>
            </p:cNvCxnSpPr>
            <p:nvPr/>
          </p:nvCxnSpPr>
          <p:spPr bwMode="auto">
            <a:xfrm flipV="1">
              <a:off x="2209800" y="5412432"/>
              <a:ext cx="2181552" cy="300336"/>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2" name="Oval 31"/>
            <p:cNvSpPr/>
            <p:nvPr/>
          </p:nvSpPr>
          <p:spPr bwMode="auto">
            <a:xfrm>
              <a:off x="4391352" y="5229552"/>
              <a:ext cx="365760" cy="365760"/>
            </a:xfrm>
            <a:prstGeom prst="ellipse">
              <a:avLst/>
            </a:prstGeom>
            <a:solidFill>
              <a:srgbClr val="FFFF00"/>
            </a:solidFill>
            <a:ln w="127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grpSp>
      <p:grpSp>
        <p:nvGrpSpPr>
          <p:cNvPr id="54" name="Group 53"/>
          <p:cNvGrpSpPr/>
          <p:nvPr/>
        </p:nvGrpSpPr>
        <p:grpSpPr>
          <a:xfrm>
            <a:off x="2209800" y="2637636"/>
            <a:ext cx="2547312" cy="365760"/>
            <a:chOff x="2209800" y="2637636"/>
            <a:chExt cx="2547312" cy="365760"/>
          </a:xfrm>
        </p:grpSpPr>
        <p:sp>
          <p:nvSpPr>
            <p:cNvPr id="8" name="Oval 7"/>
            <p:cNvSpPr/>
            <p:nvPr/>
          </p:nvSpPr>
          <p:spPr bwMode="auto">
            <a:xfrm>
              <a:off x="4391352" y="2637636"/>
              <a:ext cx="365760" cy="365760"/>
            </a:xfrm>
            <a:prstGeom prst="ellipse">
              <a:avLst/>
            </a:prstGeom>
            <a:solidFill>
              <a:srgbClr val="FFFF00"/>
            </a:solidFill>
            <a:ln w="127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cxnSp>
          <p:nvCxnSpPr>
            <p:cNvPr id="33" name="Elbow Connector 32"/>
            <p:cNvCxnSpPr>
              <a:stCxn id="36" idx="3"/>
              <a:endCxn id="8" idx="2"/>
            </p:cNvCxnSpPr>
            <p:nvPr/>
          </p:nvCxnSpPr>
          <p:spPr bwMode="auto">
            <a:xfrm flipV="1">
              <a:off x="2209800" y="2820516"/>
              <a:ext cx="2181552" cy="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57" name="Group 56"/>
          <p:cNvGrpSpPr/>
          <p:nvPr/>
        </p:nvGrpSpPr>
        <p:grpSpPr>
          <a:xfrm>
            <a:off x="2209800" y="3781752"/>
            <a:ext cx="2547312" cy="365760"/>
            <a:chOff x="2209800" y="3781752"/>
            <a:chExt cx="2547312" cy="365760"/>
          </a:xfrm>
        </p:grpSpPr>
        <p:sp>
          <p:nvSpPr>
            <p:cNvPr id="31" name="Oval 30"/>
            <p:cNvSpPr/>
            <p:nvPr/>
          </p:nvSpPr>
          <p:spPr bwMode="auto">
            <a:xfrm>
              <a:off x="4391352" y="3781752"/>
              <a:ext cx="365760" cy="365760"/>
            </a:xfrm>
            <a:prstGeom prst="ellipse">
              <a:avLst/>
            </a:prstGeom>
            <a:solidFill>
              <a:srgbClr val="FFFF00"/>
            </a:solidFill>
            <a:ln w="127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cxnSp>
          <p:nvCxnSpPr>
            <p:cNvPr id="45" name="Elbow Connector 44"/>
            <p:cNvCxnSpPr/>
            <p:nvPr/>
          </p:nvCxnSpPr>
          <p:spPr bwMode="auto">
            <a:xfrm flipV="1">
              <a:off x="2209800" y="3964632"/>
              <a:ext cx="2181552" cy="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61" name="Group 60"/>
          <p:cNvGrpSpPr/>
          <p:nvPr/>
        </p:nvGrpSpPr>
        <p:grpSpPr>
          <a:xfrm>
            <a:off x="4757112" y="5181600"/>
            <a:ext cx="3083666" cy="461665"/>
            <a:chOff x="4757112" y="5181600"/>
            <a:chExt cx="3083666" cy="461665"/>
          </a:xfrm>
        </p:grpSpPr>
        <p:sp>
          <p:nvSpPr>
            <p:cNvPr id="41" name="TextBox 40"/>
            <p:cNvSpPr txBox="1"/>
            <p:nvPr/>
          </p:nvSpPr>
          <p:spPr>
            <a:xfrm>
              <a:off x="6185006" y="5181600"/>
              <a:ext cx="1655772" cy="461665"/>
            </a:xfrm>
            <a:prstGeom prst="rect">
              <a:avLst/>
            </a:prstGeom>
            <a:noFill/>
          </p:spPr>
          <p:txBody>
            <a:bodyPr wrap="none" rtlCol="0">
              <a:spAutoFit/>
            </a:bodyPr>
            <a:lstStyle/>
            <a:p>
              <a:r>
                <a:rPr lang="en-US" sz="2400" dirty="0" smtClean="0">
                  <a:solidFill>
                    <a:schemeClr val="bg1"/>
                  </a:solidFill>
                </a:rPr>
                <a:t>Receiver 4</a:t>
              </a:r>
              <a:endParaRPr lang="en-US" sz="2400" dirty="0">
                <a:solidFill>
                  <a:schemeClr val="bg1"/>
                </a:solidFill>
              </a:endParaRPr>
            </a:p>
          </p:txBody>
        </p:sp>
        <p:cxnSp>
          <p:nvCxnSpPr>
            <p:cNvPr id="48" name="Elbow Connector 47"/>
            <p:cNvCxnSpPr>
              <a:stCxn id="32" idx="6"/>
              <a:endCxn id="41" idx="1"/>
            </p:cNvCxnSpPr>
            <p:nvPr/>
          </p:nvCxnSpPr>
          <p:spPr bwMode="auto">
            <a:xfrm>
              <a:off x="4757112" y="5412432"/>
              <a:ext cx="1427894" cy="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10425791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1000"/>
                                  </p:stCondLst>
                                  <p:childTnLst>
                                    <p:set>
                                      <p:cBhvr>
                                        <p:cTn id="11" dur="1" fill="hold">
                                          <p:stCondLst>
                                            <p:cond delay="0"/>
                                          </p:stCondLst>
                                        </p:cTn>
                                        <p:tgtEl>
                                          <p:spTgt spid="13"/>
                                        </p:tgtEl>
                                        <p:attrNameLst>
                                          <p:attrName>style.visibility</p:attrName>
                                        </p:attrNameLst>
                                      </p:cBhvr>
                                      <p:to>
                                        <p:strVal val="visible"/>
                                      </p:to>
                                    </p:set>
                                  </p:childTnLst>
                                </p:cTn>
                              </p:par>
                            </p:childTnLst>
                          </p:cTn>
                        </p:par>
                        <p:par>
                          <p:cTn id="12" fill="hold">
                            <p:stCondLst>
                              <p:cond delay="1000"/>
                            </p:stCondLst>
                            <p:childTnLst>
                              <p:par>
                                <p:cTn id="13" presetID="1" presetClass="entr" presetSubtype="0" fill="hold" nodeType="afterEffect">
                                  <p:stCondLst>
                                    <p:cond delay="1000"/>
                                  </p:stCondLst>
                                  <p:childTnLst>
                                    <p:set>
                                      <p:cBhvr>
                                        <p:cTn id="14" dur="1" fill="hold">
                                          <p:stCondLst>
                                            <p:cond delay="0"/>
                                          </p:stCondLst>
                                        </p:cTn>
                                        <p:tgtEl>
                                          <p:spTgt spid="54"/>
                                        </p:tgtEl>
                                        <p:attrNameLst>
                                          <p:attrName>style.visibility</p:attrName>
                                        </p:attrNameLst>
                                      </p:cBhvr>
                                      <p:to>
                                        <p:strVal val="visible"/>
                                      </p:to>
                                    </p:set>
                                  </p:childTnLst>
                                </p:cTn>
                              </p:par>
                            </p:childTnLst>
                          </p:cTn>
                        </p:par>
                        <p:par>
                          <p:cTn id="15" fill="hold">
                            <p:stCondLst>
                              <p:cond delay="2000"/>
                            </p:stCondLst>
                            <p:childTnLst>
                              <p:par>
                                <p:cTn id="16" presetID="1" presetClass="entr" presetSubtype="0" fill="hold" nodeType="afterEffect">
                                  <p:stCondLst>
                                    <p:cond delay="2000"/>
                                  </p:stCondLst>
                                  <p:childTnLst>
                                    <p:set>
                                      <p:cBhvr>
                                        <p:cTn id="17" dur="1" fill="hold">
                                          <p:stCondLst>
                                            <p:cond delay="0"/>
                                          </p:stCondLst>
                                        </p:cTn>
                                        <p:tgtEl>
                                          <p:spTgt spid="55"/>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56"/>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nodeType="afterEffect">
                                  <p:stCondLst>
                                    <p:cond delay="1000"/>
                                  </p:stCondLst>
                                  <p:childTnLst>
                                    <p:set>
                                      <p:cBhvr>
                                        <p:cTn id="24" dur="1" fill="hold">
                                          <p:stCondLst>
                                            <p:cond delay="0"/>
                                          </p:stCondLst>
                                        </p:cTn>
                                        <p:tgtEl>
                                          <p:spTgt spid="57"/>
                                        </p:tgtEl>
                                        <p:attrNameLst>
                                          <p:attrName>style.visibility</p:attrName>
                                        </p:attrNameLst>
                                      </p:cBhvr>
                                      <p:to>
                                        <p:strVal val="visible"/>
                                      </p:to>
                                    </p:set>
                                  </p:childTnLst>
                                </p:cTn>
                              </p:par>
                            </p:childTnLst>
                          </p:cTn>
                        </p:par>
                        <p:par>
                          <p:cTn id="25" fill="hold">
                            <p:stCondLst>
                              <p:cond delay="1000"/>
                            </p:stCondLst>
                            <p:childTnLst>
                              <p:par>
                                <p:cTn id="26" presetID="1" presetClass="entr" presetSubtype="0" fill="hold" nodeType="afterEffect">
                                  <p:stCondLst>
                                    <p:cond delay="1000"/>
                                  </p:stCondLst>
                                  <p:childTnLst>
                                    <p:set>
                                      <p:cBhvr>
                                        <p:cTn id="27" dur="1" fill="hold">
                                          <p:stCondLst>
                                            <p:cond delay="0"/>
                                          </p:stCondLst>
                                        </p:cTn>
                                        <p:tgtEl>
                                          <p:spTgt spid="58"/>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59"/>
                                        </p:tgtEl>
                                        <p:attrNameLst>
                                          <p:attrName>style.visibility</p:attrName>
                                        </p:attrNameLst>
                                      </p:cBhvr>
                                      <p:to>
                                        <p:strVal val="visible"/>
                                      </p:to>
                                    </p:set>
                                  </p:childTnLst>
                                </p:cTn>
                              </p:par>
                            </p:childTnLst>
                          </p:cTn>
                        </p:par>
                        <p:par>
                          <p:cTn id="32" fill="hold">
                            <p:stCondLst>
                              <p:cond delay="0"/>
                            </p:stCondLst>
                            <p:childTnLst>
                              <p:par>
                                <p:cTn id="33" presetID="1" presetClass="entr" presetSubtype="0" fill="hold" nodeType="afterEffect">
                                  <p:stCondLst>
                                    <p:cond delay="1000"/>
                                  </p:stCondLst>
                                  <p:childTnLst>
                                    <p:set>
                                      <p:cBhvr>
                                        <p:cTn id="34" dur="1" fill="hold">
                                          <p:stCondLst>
                                            <p:cond delay="0"/>
                                          </p:stCondLst>
                                        </p:cTn>
                                        <p:tgtEl>
                                          <p:spTgt spid="60"/>
                                        </p:tgtEl>
                                        <p:attrNameLst>
                                          <p:attrName>style.visibility</p:attrName>
                                        </p:attrNameLst>
                                      </p:cBhvr>
                                      <p:to>
                                        <p:strVal val="visible"/>
                                      </p:to>
                                    </p:set>
                                  </p:childTnLst>
                                </p:cTn>
                              </p:par>
                            </p:childTnLst>
                          </p:cTn>
                        </p:par>
                        <p:par>
                          <p:cTn id="35" fill="hold">
                            <p:stCondLst>
                              <p:cond delay="1000"/>
                            </p:stCondLst>
                            <p:childTnLst>
                              <p:par>
                                <p:cTn id="36" presetID="1" presetClass="entr" presetSubtype="0" fill="hold" nodeType="afterEffect">
                                  <p:stCondLst>
                                    <p:cond delay="1000"/>
                                  </p:stCondLst>
                                  <p:childTnLst>
                                    <p:set>
                                      <p:cBhvr>
                                        <p:cTn id="37"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6" grpId="0"/>
      <p:bldP spid="2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15700"/>
            <a:ext cx="8226425" cy="738664"/>
          </a:xfrm>
        </p:spPr>
        <p:txBody>
          <a:bodyPr/>
          <a:lstStyle/>
          <a:p>
            <a:r>
              <a:rPr lang="en-US" dirty="0" smtClean="0"/>
              <a:t>MVR6 Package Constraints</a:t>
            </a:r>
            <a:endParaRPr lang="en-US" dirty="0"/>
          </a:p>
        </p:txBody>
      </p:sp>
      <p:sp>
        <p:nvSpPr>
          <p:cNvPr id="3" name="Content Placeholder 2"/>
          <p:cNvSpPr>
            <a:spLocks noGrp="1"/>
          </p:cNvSpPr>
          <p:nvPr>
            <p:ph idx="1"/>
          </p:nvPr>
        </p:nvSpPr>
        <p:spPr>
          <a:xfrm>
            <a:off x="457200" y="1259178"/>
            <a:ext cx="8229600" cy="3032112"/>
          </a:xfrm>
        </p:spPr>
        <p:txBody>
          <a:bodyPr/>
          <a:lstStyle/>
          <a:p>
            <a:pPr lvl="1"/>
            <a:r>
              <a:rPr lang="en-US" sz="2800" dirty="0" smtClean="0"/>
              <a:t>Fraction</a:t>
            </a:r>
          </a:p>
          <a:p>
            <a:pPr marL="914400" lvl="2" indent="0">
              <a:buNone/>
            </a:pPr>
            <a:r>
              <a:rPr lang="en-US" sz="2400" dirty="0" smtClean="0"/>
              <a:t>Discharge x fraction is sent to the receiver</a:t>
            </a:r>
          </a:p>
          <a:p>
            <a:pPr lvl="1"/>
            <a:r>
              <a:rPr lang="en-US" sz="2800" dirty="0" smtClean="0"/>
              <a:t>Excess</a:t>
            </a:r>
          </a:p>
          <a:p>
            <a:pPr marL="914400" lvl="2" indent="0">
              <a:buNone/>
            </a:pPr>
            <a:r>
              <a:rPr lang="en-US" sz="2400" dirty="0" smtClean="0"/>
              <a:t>Any </a:t>
            </a:r>
            <a:r>
              <a:rPr lang="en-US" sz="2400" dirty="0"/>
              <a:t>water that exceeds the user-specified rate is provided to the receiver. No water is provided to the receiver if the available water is less than the user-specified </a:t>
            </a:r>
            <a:r>
              <a:rPr lang="en-US" sz="2400" dirty="0" smtClean="0"/>
              <a:t>value. (Flood control)</a:t>
            </a:r>
          </a:p>
        </p:txBody>
      </p:sp>
    </p:spTree>
    <p:extLst>
      <p:ext uri="{BB962C8B-B14F-4D97-AF65-F5344CB8AC3E}">
        <p14:creationId xmlns:p14="http://schemas.microsoft.com/office/powerpoint/2010/main" val="310714247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15700"/>
            <a:ext cx="8226425" cy="738664"/>
          </a:xfrm>
        </p:spPr>
        <p:txBody>
          <a:bodyPr/>
          <a:lstStyle/>
          <a:p>
            <a:r>
              <a:rPr lang="en-US" dirty="0" smtClean="0"/>
              <a:t>MVR6 Package Constraints</a:t>
            </a:r>
            <a:endParaRPr lang="en-US" dirty="0"/>
          </a:p>
        </p:txBody>
      </p:sp>
      <p:sp>
        <p:nvSpPr>
          <p:cNvPr id="3" name="Content Placeholder 2"/>
          <p:cNvSpPr>
            <a:spLocks noGrp="1"/>
          </p:cNvSpPr>
          <p:nvPr>
            <p:ph idx="1"/>
          </p:nvPr>
        </p:nvSpPr>
        <p:spPr>
          <a:xfrm>
            <a:off x="457200" y="1259178"/>
            <a:ext cx="8229600" cy="4952638"/>
          </a:xfrm>
        </p:spPr>
        <p:txBody>
          <a:bodyPr/>
          <a:lstStyle/>
          <a:p>
            <a:pPr lvl="1"/>
            <a:r>
              <a:rPr lang="en-US" sz="2800" dirty="0" smtClean="0"/>
              <a:t>Threshold</a:t>
            </a:r>
          </a:p>
          <a:p>
            <a:pPr marL="914400" lvl="2" indent="0">
              <a:buNone/>
            </a:pPr>
            <a:r>
              <a:rPr lang="en-US" sz="2400" dirty="0"/>
              <a:t>N</a:t>
            </a:r>
            <a:r>
              <a:rPr lang="en-US" sz="2400" dirty="0" smtClean="0"/>
              <a:t>o </a:t>
            </a:r>
            <a:r>
              <a:rPr lang="en-US" sz="2400" dirty="0"/>
              <a:t>flow is provided to the receiver until the available water exceeds the user</a:t>
            </a:r>
            <a:r>
              <a:rPr lang="en-US" sz="2400" dirty="0" smtClean="0"/>
              <a:t>-specified rate</a:t>
            </a:r>
            <a:r>
              <a:rPr lang="en-US" sz="2400" dirty="0"/>
              <a:t>. Once the available water exceeds the user-specified rate, then the </a:t>
            </a:r>
            <a:r>
              <a:rPr lang="en-US" sz="2400" dirty="0" smtClean="0"/>
              <a:t>user-specified </a:t>
            </a:r>
            <a:r>
              <a:rPr lang="en-US" sz="2400" dirty="0"/>
              <a:t>rate is provided to the receiver. </a:t>
            </a:r>
            <a:r>
              <a:rPr lang="en-US" sz="2400" dirty="0" smtClean="0"/>
              <a:t>(Priority)</a:t>
            </a:r>
          </a:p>
          <a:p>
            <a:pPr lvl="1"/>
            <a:r>
              <a:rPr lang="en-US" sz="2800" dirty="0" smtClean="0"/>
              <a:t>Up To</a:t>
            </a:r>
          </a:p>
          <a:p>
            <a:pPr marL="914400" lvl="2" indent="0">
              <a:buNone/>
            </a:pPr>
            <a:r>
              <a:rPr lang="en-US" sz="2400" dirty="0" smtClean="0"/>
              <a:t>All </a:t>
            </a:r>
            <a:r>
              <a:rPr lang="en-US" sz="2400" dirty="0"/>
              <a:t>of the available water will be taken from the provider up to the </a:t>
            </a:r>
            <a:r>
              <a:rPr lang="en-US" sz="2400" dirty="0" smtClean="0"/>
              <a:t>user-specified rate. </a:t>
            </a:r>
            <a:r>
              <a:rPr lang="en-US" sz="2400" dirty="0"/>
              <a:t>Once </a:t>
            </a:r>
            <a:r>
              <a:rPr lang="en-US" sz="2400" dirty="0" smtClean="0"/>
              <a:t>user-specified rate </a:t>
            </a:r>
            <a:r>
              <a:rPr lang="en-US" sz="2400" dirty="0"/>
              <a:t>is exceeded, the receiver will continue to get the user-specified rate</a:t>
            </a:r>
            <a:r>
              <a:rPr lang="en-US" sz="2400" dirty="0" smtClean="0"/>
              <a:t>. </a:t>
            </a:r>
            <a:endParaRPr lang="en-US" sz="2400" dirty="0"/>
          </a:p>
          <a:p>
            <a:pPr lvl="2"/>
            <a:endParaRPr lang="en-US" sz="2400" dirty="0" smtClean="0"/>
          </a:p>
        </p:txBody>
      </p:sp>
    </p:spTree>
    <p:extLst>
      <p:ext uri="{BB962C8B-B14F-4D97-AF65-F5344CB8AC3E}">
        <p14:creationId xmlns:p14="http://schemas.microsoft.com/office/powerpoint/2010/main" val="14770156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15700"/>
            <a:ext cx="8226425" cy="738664"/>
          </a:xfrm>
        </p:spPr>
        <p:txBody>
          <a:bodyPr/>
          <a:lstStyle/>
          <a:p>
            <a:r>
              <a:rPr lang="en-US" dirty="0" smtClean="0"/>
              <a:t>MVR6 Package</a:t>
            </a:r>
            <a:endParaRPr lang="en-US" dirty="0"/>
          </a:p>
        </p:txBody>
      </p:sp>
      <p:sp>
        <p:nvSpPr>
          <p:cNvPr id="3" name="Content Placeholder 2"/>
          <p:cNvSpPr>
            <a:spLocks noGrp="1"/>
          </p:cNvSpPr>
          <p:nvPr>
            <p:ph idx="1"/>
          </p:nvPr>
        </p:nvSpPr>
        <p:spPr>
          <a:xfrm>
            <a:off x="457200" y="1259178"/>
            <a:ext cx="8229600" cy="5272725"/>
          </a:xfrm>
        </p:spPr>
        <p:txBody>
          <a:bodyPr/>
          <a:lstStyle/>
          <a:p>
            <a:pPr lvl="1"/>
            <a:r>
              <a:rPr lang="en-US" sz="2400" dirty="0" smtClean="0"/>
              <a:t>Provider</a:t>
            </a:r>
          </a:p>
          <a:p>
            <a:pPr lvl="2"/>
            <a:r>
              <a:rPr lang="en-US" sz="2000" dirty="0" smtClean="0"/>
              <a:t>Drain package</a:t>
            </a:r>
          </a:p>
          <a:p>
            <a:pPr lvl="2"/>
            <a:r>
              <a:rPr lang="en-US" sz="2000" dirty="0" smtClean="0"/>
              <a:t>General-head boundary package</a:t>
            </a:r>
          </a:p>
          <a:p>
            <a:pPr lvl="2"/>
            <a:r>
              <a:rPr lang="en-US" sz="2000" dirty="0" smtClean="0"/>
              <a:t>River package</a:t>
            </a:r>
          </a:p>
          <a:p>
            <a:pPr lvl="2"/>
            <a:r>
              <a:rPr lang="en-US" sz="2000" dirty="0" smtClean="0"/>
              <a:t>Well package</a:t>
            </a:r>
          </a:p>
          <a:p>
            <a:pPr lvl="1"/>
            <a:r>
              <a:rPr lang="en-US" sz="2400" dirty="0" smtClean="0"/>
              <a:t>Provider and Receiver</a:t>
            </a:r>
          </a:p>
          <a:p>
            <a:pPr lvl="2"/>
            <a:r>
              <a:rPr lang="en-US" sz="2000" dirty="0" smtClean="0"/>
              <a:t>Lake package</a:t>
            </a:r>
          </a:p>
          <a:p>
            <a:pPr lvl="2"/>
            <a:r>
              <a:rPr lang="en-US" sz="2000" dirty="0" smtClean="0"/>
              <a:t>Multi-aquifer well package</a:t>
            </a:r>
          </a:p>
          <a:p>
            <a:pPr lvl="2"/>
            <a:r>
              <a:rPr lang="en-US" sz="2000" dirty="0" err="1" smtClean="0"/>
              <a:t>Streamflow</a:t>
            </a:r>
            <a:r>
              <a:rPr lang="en-US" sz="2000" dirty="0" smtClean="0"/>
              <a:t> </a:t>
            </a:r>
            <a:r>
              <a:rPr lang="en-US" sz="2000" dirty="0"/>
              <a:t>r</a:t>
            </a:r>
            <a:r>
              <a:rPr lang="en-US" sz="2000" dirty="0" smtClean="0"/>
              <a:t>outing package</a:t>
            </a:r>
          </a:p>
          <a:p>
            <a:pPr lvl="2"/>
            <a:r>
              <a:rPr lang="en-US" sz="2000" dirty="0" smtClean="0"/>
              <a:t>Unsaturated zone package</a:t>
            </a:r>
          </a:p>
          <a:p>
            <a:pPr marL="447675" lvl="2" indent="0">
              <a:spcBef>
                <a:spcPts val="1824"/>
              </a:spcBef>
              <a:buNone/>
            </a:pPr>
            <a:r>
              <a:rPr lang="en-US" sz="2000" dirty="0" smtClean="0">
                <a:solidFill>
                  <a:srgbClr val="FFFF00"/>
                </a:solidFill>
              </a:rPr>
              <a:t>Available </a:t>
            </a:r>
            <a:r>
              <a:rPr lang="en-US" sz="2000" dirty="0">
                <a:solidFill>
                  <a:srgbClr val="FFFF00"/>
                </a:solidFill>
              </a:rPr>
              <a:t>water for mover is reduced </a:t>
            </a:r>
            <a:r>
              <a:rPr lang="en-US" sz="2000" dirty="0" smtClean="0">
                <a:solidFill>
                  <a:srgbClr val="FFFF00"/>
                </a:solidFill>
              </a:rPr>
              <a:t>by multiple receivers with the same provider in order listed in Mover package</a:t>
            </a:r>
            <a:endParaRPr lang="en-US" sz="2000" dirty="0">
              <a:solidFill>
                <a:srgbClr val="FFFF00"/>
              </a:solidFill>
            </a:endParaRPr>
          </a:p>
          <a:p>
            <a:pPr marL="914400" lvl="2" indent="0">
              <a:buNone/>
            </a:pPr>
            <a:endParaRPr lang="en-US" sz="2000" dirty="0" smtClean="0"/>
          </a:p>
        </p:txBody>
      </p:sp>
    </p:spTree>
    <p:extLst>
      <p:ext uri="{BB962C8B-B14F-4D97-AF65-F5344CB8AC3E}">
        <p14:creationId xmlns:p14="http://schemas.microsoft.com/office/powerpoint/2010/main" val="242220875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MVR6 Package Input</a:t>
            </a:r>
            <a:endParaRPr lang="en-US" dirty="0"/>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
        <p:nvSpPr>
          <p:cNvPr id="7" name="Text Box 2"/>
          <p:cNvSpPr txBox="1">
            <a:spLocks noChangeArrowheads="1"/>
          </p:cNvSpPr>
          <p:nvPr/>
        </p:nvSpPr>
        <p:spPr bwMode="auto">
          <a:xfrm>
            <a:off x="381000" y="1197887"/>
            <a:ext cx="8382000" cy="5016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1600" dirty="0" smtClean="0">
                <a:solidFill>
                  <a:schemeClr val="bg1"/>
                </a:solidFill>
                <a:latin typeface="Courier New"/>
                <a:cs typeface="Courier New"/>
              </a:rPr>
              <a:t>BEGIN OPTIONS</a:t>
            </a:r>
          </a:p>
          <a:p>
            <a:pPr eaLnBrk="1" hangingPunct="1">
              <a:defRPr/>
            </a:pPr>
            <a:r>
              <a:rPr lang="de-DE" sz="1600" dirty="0" smtClean="0">
                <a:solidFill>
                  <a:schemeClr val="bg1"/>
                </a:solidFill>
                <a:latin typeface="Courier New"/>
                <a:cs typeface="Courier New"/>
              </a:rPr>
              <a:t>  </a:t>
            </a:r>
            <a:r>
              <a:rPr lang="de-DE" sz="1600" dirty="0">
                <a:solidFill>
                  <a:schemeClr val="bg1"/>
                </a:solidFill>
                <a:latin typeface="Courier New"/>
                <a:cs typeface="Courier New"/>
              </a:rPr>
              <a:t>PRINT_INPUT</a:t>
            </a:r>
          </a:p>
          <a:p>
            <a:pPr eaLnBrk="1" hangingPunct="1">
              <a:defRPr/>
            </a:pPr>
            <a:r>
              <a:rPr lang="de-DE" sz="1600" dirty="0">
                <a:solidFill>
                  <a:schemeClr val="bg1"/>
                </a:solidFill>
                <a:latin typeface="Courier New"/>
                <a:cs typeface="Courier New"/>
              </a:rPr>
              <a:t>  PRINT_FLOWS</a:t>
            </a:r>
          </a:p>
          <a:p>
            <a:pPr eaLnBrk="1" hangingPunct="1">
              <a:defRPr/>
            </a:pPr>
            <a:r>
              <a:rPr lang="de-DE" sz="1600" dirty="0">
                <a:solidFill>
                  <a:schemeClr val="bg1"/>
                </a:solidFill>
                <a:latin typeface="Courier New"/>
                <a:cs typeface="Courier New"/>
              </a:rPr>
              <a:t>  BUDGET FILEOUT </a:t>
            </a:r>
            <a:r>
              <a:rPr lang="de-DE" sz="1600" dirty="0" err="1">
                <a:solidFill>
                  <a:schemeClr val="bg1"/>
                </a:solidFill>
                <a:latin typeface="Courier New"/>
                <a:cs typeface="Courier New"/>
              </a:rPr>
              <a:t>mvr.cbc</a:t>
            </a:r>
            <a:endParaRPr lang="de-DE" sz="1600" dirty="0">
              <a:solidFill>
                <a:schemeClr val="bg1"/>
              </a:solidFill>
              <a:latin typeface="Courier New"/>
              <a:cs typeface="Courier New"/>
            </a:endParaRPr>
          </a:p>
          <a:p>
            <a:pPr eaLnBrk="1" hangingPunct="1">
              <a:defRPr/>
            </a:pPr>
            <a:r>
              <a:rPr lang="de-DE" sz="1600" dirty="0" smtClean="0">
                <a:solidFill>
                  <a:schemeClr val="bg1"/>
                </a:solidFill>
                <a:latin typeface="Courier New"/>
                <a:cs typeface="Courier New"/>
              </a:rPr>
              <a:t>END OPTIONS</a:t>
            </a:r>
          </a:p>
          <a:p>
            <a:pPr eaLnBrk="1" hangingPunct="1">
              <a:defRPr/>
            </a:pPr>
            <a:endParaRPr lang="de-DE" sz="1600" dirty="0" smtClean="0">
              <a:solidFill>
                <a:schemeClr val="bg1"/>
              </a:solidFill>
              <a:latin typeface="Courier New"/>
              <a:cs typeface="Courier New"/>
            </a:endParaRPr>
          </a:p>
          <a:p>
            <a:pPr eaLnBrk="1" hangingPunct="1">
              <a:defRPr/>
            </a:pPr>
            <a:r>
              <a:rPr lang="de-DE" sz="1600" dirty="0" smtClean="0">
                <a:solidFill>
                  <a:schemeClr val="bg1"/>
                </a:solidFill>
                <a:latin typeface="Courier New"/>
                <a:cs typeface="Courier New"/>
              </a:rPr>
              <a:t>BEGIN DIMENSIONS</a:t>
            </a:r>
          </a:p>
          <a:p>
            <a:pPr eaLnBrk="1" hangingPunct="1">
              <a:defRPr/>
            </a:pPr>
            <a:r>
              <a:rPr lang="de-DE" sz="1600" dirty="0" smtClean="0">
                <a:solidFill>
                  <a:schemeClr val="bg1"/>
                </a:solidFill>
                <a:latin typeface="Courier New"/>
                <a:cs typeface="Courier New"/>
              </a:rPr>
              <a:t>  MAXMVR  3</a:t>
            </a:r>
          </a:p>
          <a:p>
            <a:pPr eaLnBrk="1" hangingPunct="1">
              <a:defRPr/>
            </a:pPr>
            <a:r>
              <a:rPr lang="de-DE" sz="1600" dirty="0" smtClean="0">
                <a:solidFill>
                  <a:schemeClr val="bg1"/>
                </a:solidFill>
                <a:latin typeface="Courier New"/>
                <a:cs typeface="Courier New"/>
              </a:rPr>
              <a:t>  MAXPACKAGES  2</a:t>
            </a:r>
          </a:p>
          <a:p>
            <a:pPr eaLnBrk="1" hangingPunct="1">
              <a:defRPr/>
            </a:pPr>
            <a:r>
              <a:rPr lang="de-DE" sz="1600" dirty="0" smtClean="0">
                <a:solidFill>
                  <a:schemeClr val="bg1"/>
                </a:solidFill>
                <a:latin typeface="Courier New"/>
                <a:cs typeface="Courier New"/>
              </a:rPr>
              <a:t>END DIMENSIONS</a:t>
            </a:r>
          </a:p>
          <a:p>
            <a:pPr eaLnBrk="1" hangingPunct="1">
              <a:defRPr/>
            </a:pPr>
            <a:endParaRPr lang="de-DE" sz="1600" dirty="0" smtClean="0">
              <a:solidFill>
                <a:schemeClr val="bg1"/>
              </a:solidFill>
              <a:latin typeface="Courier New"/>
              <a:cs typeface="Courier New"/>
            </a:endParaRPr>
          </a:p>
          <a:p>
            <a:pPr eaLnBrk="1" hangingPunct="1">
              <a:defRPr/>
            </a:pPr>
            <a:r>
              <a:rPr lang="de-DE" sz="1600" dirty="0" smtClean="0">
                <a:solidFill>
                  <a:schemeClr val="bg1"/>
                </a:solidFill>
                <a:latin typeface="Courier New"/>
                <a:cs typeface="Courier New"/>
              </a:rPr>
              <a:t>BEGIN PACKAGES</a:t>
            </a:r>
          </a:p>
          <a:p>
            <a:pPr eaLnBrk="1" hangingPunct="1">
              <a:defRPr/>
            </a:pPr>
            <a:r>
              <a:rPr lang="de-DE" sz="1600" dirty="0" smtClean="0">
                <a:solidFill>
                  <a:schemeClr val="bg1"/>
                </a:solidFill>
                <a:latin typeface="Courier New"/>
                <a:cs typeface="Courier New"/>
              </a:rPr>
              <a:t>  SFR-1</a:t>
            </a:r>
          </a:p>
          <a:p>
            <a:pPr eaLnBrk="1" hangingPunct="1">
              <a:defRPr/>
            </a:pPr>
            <a:r>
              <a:rPr lang="de-DE" sz="1600" dirty="0" smtClean="0">
                <a:solidFill>
                  <a:schemeClr val="bg1"/>
                </a:solidFill>
                <a:latin typeface="Courier New"/>
                <a:cs typeface="Courier New"/>
              </a:rPr>
              <a:t>  LAK-1</a:t>
            </a:r>
          </a:p>
          <a:p>
            <a:pPr eaLnBrk="1" hangingPunct="1">
              <a:defRPr/>
            </a:pPr>
            <a:r>
              <a:rPr lang="de-DE" sz="1600" dirty="0" smtClean="0">
                <a:solidFill>
                  <a:schemeClr val="bg1"/>
                </a:solidFill>
                <a:latin typeface="Courier New"/>
                <a:cs typeface="Courier New"/>
              </a:rPr>
              <a:t>END PACKAGES</a:t>
            </a:r>
          </a:p>
          <a:p>
            <a:pPr eaLnBrk="1" hangingPunct="1">
              <a:defRPr/>
            </a:pPr>
            <a:endParaRPr lang="de-DE" sz="1600" dirty="0" smtClean="0">
              <a:solidFill>
                <a:schemeClr val="bg1"/>
              </a:solidFill>
              <a:latin typeface="Courier New"/>
              <a:cs typeface="Courier New"/>
            </a:endParaRPr>
          </a:p>
          <a:p>
            <a:pPr eaLnBrk="1" hangingPunct="1">
              <a:defRPr/>
            </a:pPr>
            <a:r>
              <a:rPr lang="de-DE" sz="1600" dirty="0" smtClean="0">
                <a:solidFill>
                  <a:schemeClr val="bg1"/>
                </a:solidFill>
                <a:latin typeface="Courier New"/>
                <a:cs typeface="Courier New"/>
              </a:rPr>
              <a:t>BEGIN PERIOD 1</a:t>
            </a:r>
          </a:p>
          <a:p>
            <a:pPr eaLnBrk="1" hangingPunct="1">
              <a:defRPr/>
            </a:pPr>
            <a:r>
              <a:rPr lang="de-DE" sz="1600" dirty="0" smtClean="0">
                <a:solidFill>
                  <a:schemeClr val="bg1"/>
                </a:solidFill>
                <a:latin typeface="Courier New"/>
                <a:cs typeface="Courier New"/>
              </a:rPr>
              <a:t>  SFR-1  6  LAK-1  1  FACTOR  1.000000000000000</a:t>
            </a:r>
          </a:p>
          <a:p>
            <a:pPr eaLnBrk="1" hangingPunct="1">
              <a:defRPr/>
            </a:pPr>
            <a:r>
              <a:rPr lang="de-DE" sz="1600" dirty="0" smtClean="0">
                <a:solidFill>
                  <a:schemeClr val="bg1"/>
                </a:solidFill>
                <a:latin typeface="Courier New"/>
                <a:cs typeface="Courier New"/>
              </a:rPr>
              <a:t>  LAK-1  1  SFR-1  7  FACTOR  1.000000000000000</a:t>
            </a:r>
          </a:p>
          <a:p>
            <a:pPr eaLnBrk="1" hangingPunct="1">
              <a:defRPr/>
            </a:pPr>
            <a:r>
              <a:rPr lang="de-DE" sz="1600" dirty="0" smtClean="0">
                <a:solidFill>
                  <a:schemeClr val="bg1"/>
                </a:solidFill>
                <a:latin typeface="Courier New"/>
                <a:cs typeface="Courier New"/>
              </a:rPr>
              <a:t>END PERIOD</a:t>
            </a:r>
            <a:endParaRPr lang="de-DE" sz="1600" dirty="0">
              <a:solidFill>
                <a:schemeClr val="bg1"/>
              </a:solidFill>
              <a:latin typeface="Courier New"/>
              <a:cs typeface="Courier New"/>
            </a:endParaRPr>
          </a:p>
        </p:txBody>
      </p:sp>
    </p:spTree>
    <p:extLst>
      <p:ext uri="{BB962C8B-B14F-4D97-AF65-F5344CB8AC3E}">
        <p14:creationId xmlns:p14="http://schemas.microsoft.com/office/powerpoint/2010/main" val="382615711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MVR6 Package </a:t>
            </a:r>
            <a:r>
              <a:rPr lang="en-US" dirty="0"/>
              <a:t>Input – cont.</a:t>
            </a:r>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7" name="Content Placeholder 3" descr="ex01-01_uzflaksfr.pdf"/>
          <p:cNvPicPr>
            <a:picLocks noGrp="1" noChangeAspect="1"/>
          </p:cNvPicPr>
          <p:nvPr>
            <p:ph idx="1"/>
          </p:nvPr>
        </p:nvPicPr>
        <p:blipFill rotWithShape="1">
          <a:blip r:embed="rId2">
            <a:extLst>
              <a:ext uri="{28A0092B-C50C-407E-A947-70E740481C1C}">
                <a14:useLocalDpi xmlns:a14="http://schemas.microsoft.com/office/drawing/2010/main" val="0"/>
              </a:ext>
            </a:extLst>
          </a:blip>
          <a:srcRect t="-202" b="2113"/>
          <a:stretch/>
        </p:blipFill>
        <p:spPr>
          <a:xfrm>
            <a:off x="6705600" y="228600"/>
            <a:ext cx="2181827" cy="2963863"/>
          </a:xfrm>
          <a:solidFill>
            <a:schemeClr val="bg1"/>
          </a:solidFill>
        </p:spPr>
      </p:pic>
      <p:sp>
        <p:nvSpPr>
          <p:cNvPr id="6" name="Text Box 2"/>
          <p:cNvSpPr txBox="1">
            <a:spLocks noChangeArrowheads="1"/>
          </p:cNvSpPr>
          <p:nvPr/>
        </p:nvSpPr>
        <p:spPr bwMode="auto">
          <a:xfrm>
            <a:off x="381000" y="1197887"/>
            <a:ext cx="8382000" cy="5262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400" dirty="0" smtClean="0">
                <a:solidFill>
                  <a:schemeClr val="bg1"/>
                </a:solidFill>
                <a:latin typeface="Courier New" charset="0"/>
              </a:rPr>
              <a:t>BEGIN OPTIONS</a:t>
            </a:r>
          </a:p>
          <a:p>
            <a:pPr eaLnBrk="1" hangingPunct="1">
              <a:defRPr/>
            </a:pPr>
            <a:r>
              <a:rPr lang="en-US" sz="1400" dirty="0" smtClean="0">
                <a:solidFill>
                  <a:schemeClr val="bg1"/>
                </a:solidFill>
                <a:latin typeface="Courier New" charset="0"/>
              </a:rPr>
              <a:t>  </a:t>
            </a:r>
            <a:r>
              <a:rPr lang="en-US" sz="1400" dirty="0">
                <a:solidFill>
                  <a:schemeClr val="bg1"/>
                </a:solidFill>
                <a:latin typeface="Courier New" charset="0"/>
              </a:rPr>
              <a:t>PRINT_INPUT</a:t>
            </a:r>
          </a:p>
          <a:p>
            <a:pPr eaLnBrk="1" hangingPunct="1">
              <a:defRPr/>
            </a:pPr>
            <a:r>
              <a:rPr lang="en-US" sz="1400" dirty="0">
                <a:solidFill>
                  <a:schemeClr val="bg1"/>
                </a:solidFill>
                <a:latin typeface="Courier New" charset="0"/>
              </a:rPr>
              <a:t>  PRINT_FLOWS</a:t>
            </a:r>
          </a:p>
          <a:p>
            <a:pPr eaLnBrk="1" hangingPunct="1">
              <a:defRPr/>
            </a:pPr>
            <a:r>
              <a:rPr lang="en-US" sz="1400" dirty="0">
                <a:solidFill>
                  <a:schemeClr val="bg1"/>
                </a:solidFill>
                <a:latin typeface="Courier New" charset="0"/>
              </a:rPr>
              <a:t>  BUDGET FILEOUT </a:t>
            </a:r>
            <a:r>
              <a:rPr lang="en-US" sz="1400" dirty="0" err="1">
                <a:solidFill>
                  <a:schemeClr val="bg1"/>
                </a:solidFill>
                <a:latin typeface="Courier New" charset="0"/>
              </a:rPr>
              <a:t>mvr.cbc</a:t>
            </a:r>
            <a:endParaRPr lang="en-US" sz="1400" dirty="0">
              <a:solidFill>
                <a:schemeClr val="bg1"/>
              </a:solidFill>
              <a:latin typeface="Courier New" charset="0"/>
            </a:endParaRPr>
          </a:p>
          <a:p>
            <a:pPr eaLnBrk="1" hangingPunct="1">
              <a:defRPr/>
            </a:pPr>
            <a:r>
              <a:rPr lang="en-US" sz="1400" dirty="0" smtClean="0">
                <a:solidFill>
                  <a:schemeClr val="bg1"/>
                </a:solidFill>
                <a:latin typeface="Courier New" charset="0"/>
              </a:rPr>
              <a:t>END OPTIONS</a:t>
            </a:r>
          </a:p>
          <a:p>
            <a:pPr eaLnBrk="1" hangingPunct="1">
              <a:defRPr/>
            </a:pPr>
            <a:endParaRPr lang="en-US" sz="1400" dirty="0" smtClean="0">
              <a:solidFill>
                <a:schemeClr val="bg1"/>
              </a:solidFill>
              <a:latin typeface="Courier New" charset="0"/>
            </a:endParaRPr>
          </a:p>
          <a:p>
            <a:pPr eaLnBrk="1" hangingPunct="1">
              <a:defRPr/>
            </a:pPr>
            <a:r>
              <a:rPr lang="en-US" sz="1400" dirty="0" smtClean="0">
                <a:solidFill>
                  <a:schemeClr val="bg1"/>
                </a:solidFill>
                <a:latin typeface="Courier New" charset="0"/>
              </a:rPr>
              <a:t>BEGIN DIMENSIONS</a:t>
            </a:r>
          </a:p>
          <a:p>
            <a:pPr eaLnBrk="1" hangingPunct="1">
              <a:defRPr/>
            </a:pPr>
            <a:r>
              <a:rPr lang="en-US" sz="1400" dirty="0" smtClean="0">
                <a:solidFill>
                  <a:schemeClr val="bg1"/>
                </a:solidFill>
                <a:latin typeface="Courier New" charset="0"/>
              </a:rPr>
              <a:t>  MAXMVR  104</a:t>
            </a:r>
          </a:p>
          <a:p>
            <a:pPr eaLnBrk="1" hangingPunct="1">
              <a:defRPr/>
            </a:pPr>
            <a:r>
              <a:rPr lang="en-US" sz="1400" dirty="0" smtClean="0">
                <a:solidFill>
                  <a:schemeClr val="bg1"/>
                </a:solidFill>
                <a:latin typeface="Courier New" charset="0"/>
              </a:rPr>
              <a:t>  MAXPACKAGES  3</a:t>
            </a:r>
          </a:p>
          <a:p>
            <a:pPr eaLnBrk="1" hangingPunct="1">
              <a:defRPr/>
            </a:pPr>
            <a:r>
              <a:rPr lang="en-US" sz="1400" dirty="0" smtClean="0">
                <a:solidFill>
                  <a:schemeClr val="bg1"/>
                </a:solidFill>
                <a:latin typeface="Courier New" charset="0"/>
              </a:rPr>
              <a:t>END DIMENSIONS</a:t>
            </a:r>
          </a:p>
          <a:p>
            <a:pPr eaLnBrk="1" hangingPunct="1">
              <a:defRPr/>
            </a:pPr>
            <a:endParaRPr lang="en-US" sz="1400" dirty="0" smtClean="0">
              <a:solidFill>
                <a:schemeClr val="bg1"/>
              </a:solidFill>
              <a:latin typeface="Courier New" charset="0"/>
            </a:endParaRPr>
          </a:p>
          <a:p>
            <a:pPr eaLnBrk="1" hangingPunct="1">
              <a:defRPr/>
            </a:pPr>
            <a:r>
              <a:rPr lang="en-US" sz="1400" dirty="0" smtClean="0">
                <a:solidFill>
                  <a:schemeClr val="bg1"/>
                </a:solidFill>
                <a:latin typeface="Courier New" charset="0"/>
              </a:rPr>
              <a:t>BEGIN PACKAGES</a:t>
            </a:r>
          </a:p>
          <a:p>
            <a:pPr eaLnBrk="1" hangingPunct="1">
              <a:defRPr/>
            </a:pPr>
            <a:r>
              <a:rPr lang="en-US" sz="1400" dirty="0" smtClean="0">
                <a:solidFill>
                  <a:schemeClr val="bg1"/>
                </a:solidFill>
                <a:latin typeface="Courier New" charset="0"/>
              </a:rPr>
              <a:t>  SFR_1</a:t>
            </a:r>
          </a:p>
          <a:p>
            <a:pPr eaLnBrk="1" hangingPunct="1">
              <a:defRPr/>
            </a:pPr>
            <a:r>
              <a:rPr lang="en-US" sz="1400" dirty="0" smtClean="0">
                <a:solidFill>
                  <a:schemeClr val="bg1"/>
                </a:solidFill>
                <a:latin typeface="Courier New" charset="0"/>
              </a:rPr>
              <a:t>  LAK_1</a:t>
            </a:r>
          </a:p>
          <a:p>
            <a:pPr eaLnBrk="1" hangingPunct="1">
              <a:defRPr/>
            </a:pPr>
            <a:r>
              <a:rPr lang="en-US" sz="1400" dirty="0" smtClean="0">
                <a:solidFill>
                  <a:schemeClr val="bg1"/>
                </a:solidFill>
                <a:latin typeface="Courier New" charset="0"/>
              </a:rPr>
              <a:t>  UZF_1</a:t>
            </a:r>
          </a:p>
          <a:p>
            <a:pPr eaLnBrk="1" hangingPunct="1">
              <a:defRPr/>
            </a:pPr>
            <a:r>
              <a:rPr lang="en-US" sz="1400" dirty="0" smtClean="0">
                <a:solidFill>
                  <a:schemeClr val="bg1"/>
                </a:solidFill>
                <a:latin typeface="Courier New" charset="0"/>
              </a:rPr>
              <a:t>END PACKAGES</a:t>
            </a:r>
          </a:p>
          <a:p>
            <a:pPr eaLnBrk="1" hangingPunct="1">
              <a:defRPr/>
            </a:pPr>
            <a:endParaRPr lang="en-US" sz="1400" dirty="0" smtClean="0">
              <a:solidFill>
                <a:schemeClr val="bg1"/>
              </a:solidFill>
              <a:latin typeface="Courier New" charset="0"/>
            </a:endParaRPr>
          </a:p>
          <a:p>
            <a:pPr eaLnBrk="1" hangingPunct="1">
              <a:defRPr/>
            </a:pPr>
            <a:r>
              <a:rPr lang="en-US" sz="1400" dirty="0" smtClean="0">
                <a:solidFill>
                  <a:schemeClr val="bg1"/>
                </a:solidFill>
                <a:latin typeface="Courier New" charset="0"/>
              </a:rPr>
              <a:t>BEGIN PERIOD 1</a:t>
            </a:r>
          </a:p>
          <a:p>
            <a:pPr eaLnBrk="1" hangingPunct="1">
              <a:defRPr/>
            </a:pPr>
            <a:r>
              <a:rPr lang="en-US" sz="1400" dirty="0" smtClean="0">
                <a:solidFill>
                  <a:schemeClr val="bg1"/>
                </a:solidFill>
                <a:latin typeface="Courier New" charset="0"/>
              </a:rPr>
              <a:t>  SFR_1  23  LAK_1   1  FACTOR  1.000000000000000</a:t>
            </a:r>
          </a:p>
          <a:p>
            <a:pPr eaLnBrk="1" hangingPunct="1">
              <a:defRPr/>
            </a:pPr>
            <a:r>
              <a:rPr lang="en-US" sz="1400" dirty="0" smtClean="0">
                <a:solidFill>
                  <a:schemeClr val="bg1"/>
                </a:solidFill>
                <a:latin typeface="Courier New" charset="0"/>
              </a:rPr>
              <a:t>  LAK_1   1  SFR_1  24  FACTOR  1.000000000000000</a:t>
            </a:r>
          </a:p>
          <a:p>
            <a:pPr eaLnBrk="1" hangingPunct="1">
              <a:defRPr/>
            </a:pPr>
            <a:r>
              <a:rPr lang="en-US" sz="1400" dirty="0" smtClean="0">
                <a:solidFill>
                  <a:schemeClr val="bg1"/>
                </a:solidFill>
                <a:latin typeface="Courier New" charset="0"/>
              </a:rPr>
              <a:t>--- DELETED INPUT ---</a:t>
            </a:r>
          </a:p>
          <a:p>
            <a:pPr eaLnBrk="1" hangingPunct="1">
              <a:defRPr/>
            </a:pPr>
            <a:r>
              <a:rPr lang="de-DE" sz="1400" dirty="0" smtClean="0">
                <a:solidFill>
                  <a:schemeClr val="bg1"/>
                </a:solidFill>
                <a:latin typeface="Courier New" charset="0"/>
              </a:rPr>
              <a:t>UZF_1    99  LAK_1   2  FACTOR  1.000000000000000</a:t>
            </a:r>
          </a:p>
          <a:p>
            <a:pPr eaLnBrk="1" hangingPunct="1">
              <a:defRPr/>
            </a:pPr>
            <a:r>
              <a:rPr lang="de-DE" sz="1400" dirty="0" smtClean="0">
                <a:solidFill>
                  <a:schemeClr val="bg1"/>
                </a:solidFill>
                <a:latin typeface="Courier New" charset="0"/>
              </a:rPr>
              <a:t>  UZF_1 100  LAK_1   2  FACTOR  1.000000000000000</a:t>
            </a:r>
          </a:p>
          <a:p>
            <a:pPr eaLnBrk="1" hangingPunct="1">
              <a:defRPr/>
            </a:pPr>
            <a:r>
              <a:rPr lang="de-DE" sz="1400" dirty="0" smtClean="0">
                <a:solidFill>
                  <a:schemeClr val="bg1"/>
                </a:solidFill>
                <a:latin typeface="Courier New" charset="0"/>
              </a:rPr>
              <a:t>END PERIOD</a:t>
            </a:r>
            <a:endParaRPr lang="en-US" sz="1400" dirty="0">
              <a:solidFill>
                <a:schemeClr val="bg1"/>
              </a:solidFill>
              <a:latin typeface="Courier New" charset="0"/>
            </a:endParaRPr>
          </a:p>
        </p:txBody>
      </p:sp>
    </p:spTree>
    <p:extLst>
      <p:ext uri="{BB962C8B-B14F-4D97-AF65-F5344CB8AC3E}">
        <p14:creationId xmlns:p14="http://schemas.microsoft.com/office/powerpoint/2010/main" val="406390881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MVR6 Package Output</a:t>
            </a:r>
            <a:endParaRPr lang="en-US" dirty="0"/>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
        <p:nvSpPr>
          <p:cNvPr id="7" name="Text Box 2"/>
          <p:cNvSpPr txBox="1">
            <a:spLocks noChangeArrowheads="1"/>
          </p:cNvSpPr>
          <p:nvPr/>
        </p:nvSpPr>
        <p:spPr bwMode="auto">
          <a:xfrm>
            <a:off x="381000" y="1197864"/>
            <a:ext cx="8382000" cy="36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1000" dirty="0">
                <a:solidFill>
                  <a:schemeClr val="bg1"/>
                </a:solidFill>
                <a:latin typeface="Courier New"/>
                <a:cs typeface="Courier New"/>
              </a:rPr>
              <a:t> WATER MOVER BUDGET FOR ENTIRE MODEL AT END OF TIME STEP    1, STRESS PERIOD   1</a:t>
            </a:r>
          </a:p>
          <a:p>
            <a:pPr eaLnBrk="1" hangingPunct="1">
              <a:defRPr/>
            </a:pPr>
            <a:r>
              <a:rPr lang="mr-IN" sz="1000" dirty="0">
                <a:solidFill>
                  <a:schemeClr val="bg1"/>
                </a:solidFill>
                <a:latin typeface="Courier New"/>
                <a:cs typeface="Courier New"/>
              </a:rPr>
              <a:t>  ------------------------------------------------------------------------------</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CUMULATIVE WATER MOVER      L**3       RATES FOR THIS TIME STEP      L**3/T</a:t>
            </a:r>
          </a:p>
          <a:p>
            <a:pPr eaLnBrk="1" hangingPunct="1">
              <a:defRPr/>
            </a:pPr>
            <a:r>
              <a:rPr lang="mr-IN" sz="1000" dirty="0">
                <a:solidFill>
                  <a:schemeClr val="bg1"/>
                </a:solidFill>
                <a:latin typeface="Courier New"/>
                <a:cs typeface="Courier New"/>
              </a:rPr>
              <a:t>     ------------------                 ------------------------</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IN:                                      IN:</a:t>
            </a:r>
          </a:p>
          <a:p>
            <a:pPr eaLnBrk="1" hangingPunct="1">
              <a:defRPr/>
            </a:pPr>
            <a:r>
              <a:rPr lang="mr-IN" sz="1000" dirty="0">
                <a:solidFill>
                  <a:schemeClr val="bg1"/>
                </a:solidFill>
                <a:latin typeface="Courier New"/>
                <a:cs typeface="Courier New"/>
              </a:rPr>
              <a:t>           ---                                      ---</a:t>
            </a:r>
          </a:p>
          <a:p>
            <a:pPr eaLnBrk="1" hangingPunct="1">
              <a:defRPr/>
            </a:pPr>
            <a:r>
              <a:rPr lang="mr-IN" sz="1000" dirty="0">
                <a:solidFill>
                  <a:schemeClr val="bg1"/>
                </a:solidFill>
                <a:latin typeface="Courier New"/>
                <a:cs typeface="Courier New"/>
              </a:rPr>
              <a:t>               SFR-1 =   873431546.1767                 SFR-1 =      191332.2116</a:t>
            </a:r>
          </a:p>
          <a:p>
            <a:pPr eaLnBrk="1" hangingPunct="1">
              <a:defRPr/>
            </a:pPr>
            <a:r>
              <a:rPr lang="mr-IN" sz="1000" dirty="0">
                <a:solidFill>
                  <a:schemeClr val="bg1"/>
                </a:solidFill>
                <a:latin typeface="Courier New"/>
                <a:cs typeface="Courier New"/>
              </a:rPr>
              <a:t>               LAK-1 =  1229229296.0636                 LAK-1 =      269272.5731</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TOTAL IN =  2102660842.2403              TOTAL IN =      460604.7847</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OUT:                                     OUT:</a:t>
            </a:r>
          </a:p>
          <a:p>
            <a:pPr eaLnBrk="1" hangingPunct="1">
              <a:defRPr/>
            </a:pPr>
            <a:r>
              <a:rPr lang="mr-IN" sz="1000" dirty="0">
                <a:solidFill>
                  <a:schemeClr val="bg1"/>
                </a:solidFill>
                <a:latin typeface="Courier New"/>
                <a:cs typeface="Courier New"/>
              </a:rPr>
              <a:t>          ----                                     ----</a:t>
            </a:r>
          </a:p>
          <a:p>
            <a:pPr eaLnBrk="1" hangingPunct="1">
              <a:defRPr/>
            </a:pPr>
            <a:r>
              <a:rPr lang="mr-IN" sz="1000" dirty="0">
                <a:solidFill>
                  <a:schemeClr val="bg1"/>
                </a:solidFill>
                <a:latin typeface="Courier New"/>
                <a:cs typeface="Courier New"/>
              </a:rPr>
              <a:t>               SFR-1 =  1229229296.0636                 SFR-1 =      269272.5731</a:t>
            </a:r>
          </a:p>
          <a:p>
            <a:pPr eaLnBrk="1" hangingPunct="1">
              <a:defRPr/>
            </a:pPr>
            <a:r>
              <a:rPr lang="mr-IN" sz="1000" dirty="0">
                <a:solidFill>
                  <a:schemeClr val="bg1"/>
                </a:solidFill>
                <a:latin typeface="Courier New"/>
                <a:cs typeface="Courier New"/>
              </a:rPr>
              <a:t>               LAK-1 =   873431546.1767                 LAK-1 =      191332.2116</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TOTAL OUT =  2102660842.2403             TOTAL OUT =      460604.7847</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IN - OUT =           0.0000              IN - OUT =           0.0000</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PERCENT DISCREPANCY =           0.00     PERCENT DISCREPANCY =           0.00</a:t>
            </a:r>
            <a:endParaRPr lang="de-DE" sz="1000" dirty="0">
              <a:solidFill>
                <a:schemeClr val="bg1"/>
              </a:solidFill>
              <a:latin typeface="Courier New"/>
              <a:cs typeface="Courier New"/>
            </a:endParaRPr>
          </a:p>
        </p:txBody>
      </p:sp>
    </p:spTree>
    <p:extLst>
      <p:ext uri="{BB962C8B-B14F-4D97-AF65-F5344CB8AC3E}">
        <p14:creationId xmlns:p14="http://schemas.microsoft.com/office/powerpoint/2010/main" val="141410020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body" idx="1"/>
          </p:nvPr>
        </p:nvSpPr>
        <p:spPr>
          <a:xfrm>
            <a:off x="685800" y="762000"/>
            <a:ext cx="7772400" cy="5334000"/>
          </a:xfrm>
        </p:spPr>
        <p:txBody>
          <a:bodyPr/>
          <a:lstStyle/>
          <a:p>
            <a:pPr algn="ctr">
              <a:buFontTx/>
              <a:buNone/>
              <a:defRPr/>
            </a:pPr>
            <a:endParaRPr lang="en-US" dirty="0">
              <a:latin typeface="Times" charset="0"/>
              <a:ea typeface="MS PGothic" charset="0"/>
            </a:endParaRPr>
          </a:p>
          <a:p>
            <a:pPr algn="ctr">
              <a:buFontTx/>
              <a:buNone/>
              <a:defRPr/>
            </a:pPr>
            <a:r>
              <a:rPr lang="en-US" sz="4400" dirty="0" smtClean="0">
                <a:solidFill>
                  <a:srgbClr val="FFFF00"/>
                </a:solidFill>
                <a:latin typeface="Times" charset="0"/>
                <a:ea typeface="MS PGothic" charset="0"/>
              </a:rPr>
              <a:t>Multi-Aquifer Well Advanced Stress Package for </a:t>
            </a:r>
          </a:p>
          <a:p>
            <a:pPr algn="ctr">
              <a:buFontTx/>
              <a:buNone/>
              <a:defRPr/>
            </a:pPr>
            <a:r>
              <a:rPr lang="en-US" sz="4400" dirty="0" smtClean="0">
                <a:solidFill>
                  <a:srgbClr val="FFFF00"/>
                </a:solidFill>
                <a:latin typeface="Times" charset="0"/>
                <a:ea typeface="MS PGothic" charset="0"/>
              </a:rPr>
              <a:t>MODFLOW</a:t>
            </a:r>
            <a:endParaRPr lang="en-US" dirty="0">
              <a:latin typeface="Times" charset="0"/>
              <a:ea typeface="MS PGothic" charset="0"/>
            </a:endParaRPr>
          </a:p>
          <a:p>
            <a:pPr algn="ctr">
              <a:buFontTx/>
              <a:buNone/>
              <a:defRPr/>
            </a:pPr>
            <a:endParaRPr lang="en-US" dirty="0">
              <a:latin typeface="Times" charset="0"/>
              <a:ea typeface="MS PGothic" charset="0"/>
            </a:endParaRPr>
          </a:p>
        </p:txBody>
      </p:sp>
    </p:spTree>
    <p:extLst>
      <p:ext uri="{BB962C8B-B14F-4D97-AF65-F5344CB8AC3E}">
        <p14:creationId xmlns:p14="http://schemas.microsoft.com/office/powerpoint/2010/main" val="224724104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MAW6 Package </a:t>
            </a:r>
            <a:r>
              <a:rPr lang="en-US" dirty="0"/>
              <a:t>C</a:t>
            </a:r>
            <a:r>
              <a:rPr lang="en-US" dirty="0" smtClean="0"/>
              <a:t>apabilities</a:t>
            </a:r>
            <a:endParaRPr lang="en-US" dirty="0"/>
          </a:p>
        </p:txBody>
      </p:sp>
      <p:sp>
        <p:nvSpPr>
          <p:cNvPr id="3" name="Content Placeholder 2"/>
          <p:cNvSpPr>
            <a:spLocks noGrp="1"/>
          </p:cNvSpPr>
          <p:nvPr>
            <p:ph idx="1"/>
          </p:nvPr>
        </p:nvSpPr>
        <p:spPr/>
        <p:txBody>
          <a:bodyPr/>
          <a:lstStyle/>
          <a:p>
            <a:pPr marL="0" indent="0">
              <a:buFont typeface="Wingdings" charset="0"/>
              <a:buNone/>
              <a:defRPr/>
            </a:pPr>
            <a:r>
              <a:rPr lang="en-US" sz="1800" b="0" dirty="0" smtClean="0"/>
              <a:t>Capabilities</a:t>
            </a:r>
          </a:p>
          <a:p>
            <a:pPr>
              <a:defRPr/>
            </a:pPr>
            <a:r>
              <a:rPr lang="en-US" sz="1800" b="0" dirty="0" smtClean="0"/>
              <a:t>Solved </a:t>
            </a:r>
            <a:r>
              <a:rPr lang="en-US" sz="1800" b="0" dirty="0"/>
              <a:t>as part of the matrix </a:t>
            </a:r>
            <a:r>
              <a:rPr lang="en-US" sz="1800" b="0" dirty="0" smtClean="0"/>
              <a:t>solution</a:t>
            </a:r>
          </a:p>
          <a:p>
            <a:pPr>
              <a:defRPr/>
            </a:pPr>
            <a:r>
              <a:rPr lang="en-US" sz="1800" b="0" dirty="0"/>
              <a:t>Simplified data </a:t>
            </a:r>
            <a:r>
              <a:rPr lang="en-US" sz="1800" b="0" dirty="0" smtClean="0"/>
              <a:t>input</a:t>
            </a:r>
          </a:p>
          <a:p>
            <a:pPr>
              <a:defRPr/>
            </a:pPr>
            <a:r>
              <a:rPr lang="en-US" sz="1800" b="0" dirty="0"/>
              <a:t>Flexible </a:t>
            </a:r>
            <a:r>
              <a:rPr lang="en-US" sz="1800" b="0" dirty="0" smtClean="0"/>
              <a:t>connectivity</a:t>
            </a:r>
          </a:p>
          <a:p>
            <a:pPr>
              <a:defRPr/>
            </a:pPr>
            <a:r>
              <a:rPr lang="en-US" sz="1800" b="0" dirty="0" smtClean="0"/>
              <a:t>Several well conductance formulations</a:t>
            </a:r>
          </a:p>
          <a:p>
            <a:pPr>
              <a:defRPr/>
            </a:pPr>
            <a:r>
              <a:rPr lang="en-US" sz="1800" b="0" dirty="0" smtClean="0"/>
              <a:t>Constraints (flow reduction and well shutdown)</a:t>
            </a:r>
          </a:p>
          <a:p>
            <a:pPr>
              <a:defRPr/>
            </a:pPr>
            <a:r>
              <a:rPr lang="en-US" sz="1800" b="0" dirty="0" smtClean="0"/>
              <a:t>Flowing well option</a:t>
            </a:r>
          </a:p>
          <a:p>
            <a:pPr>
              <a:defRPr/>
            </a:pPr>
            <a:r>
              <a:rPr lang="en-US" sz="1800" b="0" dirty="0" smtClean="0"/>
              <a:t>Can account for </a:t>
            </a:r>
            <a:r>
              <a:rPr lang="en-US" sz="1800" b="0" dirty="0" err="1" smtClean="0"/>
              <a:t>interbore</a:t>
            </a:r>
            <a:r>
              <a:rPr lang="en-US" sz="1800" b="0" dirty="0" smtClean="0"/>
              <a:t> storage changes</a:t>
            </a:r>
          </a:p>
          <a:p>
            <a:pPr>
              <a:defRPr/>
            </a:pPr>
            <a:r>
              <a:rPr lang="en-US" sz="1800" b="0" dirty="0" smtClean="0"/>
              <a:t>Constant and inactive wells</a:t>
            </a:r>
          </a:p>
          <a:p>
            <a:pPr marL="0" indent="0">
              <a:buFont typeface="Wingdings" charset="0"/>
              <a:buNone/>
              <a:defRPr/>
            </a:pPr>
            <a:r>
              <a:rPr lang="en-US" sz="1800" b="0" dirty="0" smtClean="0"/>
              <a:t>Differences</a:t>
            </a:r>
          </a:p>
          <a:p>
            <a:pPr>
              <a:defRPr/>
            </a:pPr>
            <a:r>
              <a:rPr lang="en-US" sz="1800" b="0" dirty="0" smtClean="0"/>
              <a:t>No support for</a:t>
            </a:r>
          </a:p>
          <a:p>
            <a:pPr lvl="1">
              <a:defRPr/>
            </a:pPr>
            <a:r>
              <a:rPr lang="en-US" sz="1500" b="0" dirty="0"/>
              <a:t>horizontal wells</a:t>
            </a:r>
          </a:p>
          <a:p>
            <a:pPr lvl="1">
              <a:defRPr/>
            </a:pPr>
            <a:r>
              <a:rPr lang="en-US" sz="1500" b="0" dirty="0"/>
              <a:t>partial penetration</a:t>
            </a:r>
          </a:p>
          <a:p>
            <a:pPr lvl="1">
              <a:defRPr/>
            </a:pPr>
            <a:r>
              <a:rPr lang="en-US" sz="1500" b="0" dirty="0"/>
              <a:t>non-linear head losses</a:t>
            </a:r>
          </a:p>
          <a:p>
            <a:pPr lvl="1">
              <a:defRPr/>
            </a:pPr>
            <a:endParaRPr lang="en-US" sz="1500" b="0" dirty="0" smtClean="0"/>
          </a:p>
          <a:p>
            <a:pPr>
              <a:defRPr/>
            </a:pPr>
            <a:endParaRPr lang="en-US" sz="1500" dirty="0"/>
          </a:p>
        </p:txBody>
      </p:sp>
    </p:spTree>
    <p:extLst>
      <p:ext uri="{BB962C8B-B14F-4D97-AF65-F5344CB8AC3E}">
        <p14:creationId xmlns:p14="http://schemas.microsoft.com/office/powerpoint/2010/main" val="295174106"/>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MAW6 Package Input</a:t>
            </a:r>
            <a:endParaRPr lang="en-US" dirty="0"/>
          </a:p>
        </p:txBody>
      </p:sp>
      <p:sp>
        <p:nvSpPr>
          <p:cNvPr id="22530"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5" name="Text Box 2"/>
          <p:cNvSpPr txBox="1">
            <a:spLocks noChangeArrowheads="1"/>
          </p:cNvSpPr>
          <p:nvPr/>
        </p:nvSpPr>
        <p:spPr bwMode="auto">
          <a:xfrm>
            <a:off x="381000" y="1197887"/>
            <a:ext cx="8382000" cy="5262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200" dirty="0" smtClean="0">
                <a:solidFill>
                  <a:schemeClr val="bg1"/>
                </a:solidFill>
                <a:latin typeface="Courier New" charset="0"/>
              </a:rPr>
              <a:t>BEGIN OPTIONS</a:t>
            </a:r>
          </a:p>
          <a:p>
            <a:pPr eaLnBrk="1" hangingPunct="1">
              <a:defRPr/>
            </a:pPr>
            <a:r>
              <a:rPr lang="en-US" sz="1200" dirty="0" smtClean="0">
                <a:solidFill>
                  <a:schemeClr val="bg1"/>
                </a:solidFill>
                <a:latin typeface="Courier New" charset="0"/>
              </a:rPr>
              <a:t>  PRINT_INPUT</a:t>
            </a:r>
          </a:p>
          <a:p>
            <a:pPr eaLnBrk="1" hangingPunct="1">
              <a:defRPr/>
            </a:pPr>
            <a:r>
              <a:rPr lang="en-US" sz="1200" dirty="0" smtClean="0">
                <a:solidFill>
                  <a:schemeClr val="bg1"/>
                </a:solidFill>
                <a:latin typeface="Courier New" charset="0"/>
              </a:rPr>
              <a:t>  PRINT_FLOWS</a:t>
            </a:r>
          </a:p>
          <a:p>
            <a:pPr eaLnBrk="1" hangingPunct="1">
              <a:defRPr/>
            </a:pPr>
            <a:r>
              <a:rPr lang="en-US" sz="1200" dirty="0" smtClean="0">
                <a:solidFill>
                  <a:schemeClr val="bg1"/>
                </a:solidFill>
                <a:latin typeface="Courier New" charset="0"/>
              </a:rPr>
              <a:t>  BOUNDNAMES</a:t>
            </a:r>
          </a:p>
          <a:p>
            <a:pPr eaLnBrk="1" hangingPunct="1">
              <a:defRPr/>
            </a:pPr>
            <a:r>
              <a:rPr lang="en-US" sz="1200" dirty="0" smtClean="0">
                <a:solidFill>
                  <a:schemeClr val="bg1"/>
                </a:solidFill>
                <a:latin typeface="Courier New" charset="0"/>
              </a:rPr>
              <a:t>  AUXILIARY AUX1 AUX2</a:t>
            </a: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  TS6 FILEIN </a:t>
            </a:r>
            <a:r>
              <a:rPr lang="en-US" sz="1200" dirty="0" err="1">
                <a:solidFill>
                  <a:schemeClr val="bg1"/>
                </a:solidFill>
                <a:latin typeface="Courier New" charset="0"/>
              </a:rPr>
              <a:t>maw_rates.ts</a:t>
            </a: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  OBS6 FILEIN  </a:t>
            </a:r>
            <a:r>
              <a:rPr lang="en-US" sz="1200" dirty="0" err="1">
                <a:solidFill>
                  <a:schemeClr val="bg1"/>
                </a:solidFill>
                <a:latin typeface="Courier New" charset="0"/>
              </a:rPr>
              <a:t>NT_Transient.maw.obs</a:t>
            </a: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  NO_WELL_STORAGE</a:t>
            </a:r>
          </a:p>
          <a:p>
            <a:pPr eaLnBrk="1" hangingPunct="1">
              <a:defRPr/>
            </a:pPr>
            <a:r>
              <a:rPr lang="en-US" sz="1200" dirty="0">
                <a:solidFill>
                  <a:schemeClr val="bg1"/>
                </a:solidFill>
                <a:latin typeface="Courier New" charset="0"/>
              </a:rPr>
              <a:t>end options</a:t>
            </a:r>
          </a:p>
          <a:p>
            <a:pPr eaLnBrk="1" hangingPunct="1">
              <a:defRPr/>
            </a:pPr>
            <a:endParaRPr lang="en-US" sz="1200" dirty="0" smtClean="0">
              <a:solidFill>
                <a:schemeClr val="bg1"/>
              </a:solidFill>
              <a:latin typeface="Courier New" charset="0"/>
            </a:endParaRPr>
          </a:p>
          <a:p>
            <a:pPr eaLnBrk="1" hangingPunct="1">
              <a:defRPr/>
            </a:pPr>
            <a:r>
              <a:rPr lang="en-US" sz="1200" dirty="0" smtClean="0">
                <a:solidFill>
                  <a:schemeClr val="bg1"/>
                </a:solidFill>
                <a:latin typeface="Courier New" charset="0"/>
              </a:rPr>
              <a:t>BEGIN DIMENSIONS</a:t>
            </a:r>
          </a:p>
          <a:p>
            <a:pPr eaLnBrk="1" hangingPunct="1">
              <a:defRPr/>
            </a:pPr>
            <a:r>
              <a:rPr lang="en-US" sz="1200" dirty="0" smtClean="0">
                <a:solidFill>
                  <a:schemeClr val="bg1"/>
                </a:solidFill>
                <a:latin typeface="Courier New" charset="0"/>
              </a:rPr>
              <a:t>  NMAWWELLS 1</a:t>
            </a:r>
          </a:p>
          <a:p>
            <a:pPr eaLnBrk="1" hangingPunct="1">
              <a:defRPr/>
            </a:pPr>
            <a:r>
              <a:rPr lang="en-US" sz="1200" dirty="0" smtClean="0">
                <a:solidFill>
                  <a:schemeClr val="bg1"/>
                </a:solidFill>
                <a:latin typeface="Courier New" charset="0"/>
              </a:rPr>
              <a:t>END DIMENSIONS</a:t>
            </a:r>
          </a:p>
          <a:p>
            <a:pPr eaLnBrk="1" hangingPunct="1">
              <a:defRPr/>
            </a:pPr>
            <a:endParaRPr lang="en-US" sz="1200" dirty="0" smtClean="0">
              <a:solidFill>
                <a:schemeClr val="bg1"/>
              </a:solidFill>
              <a:latin typeface="Courier New" charset="0"/>
            </a:endParaRPr>
          </a:p>
          <a:p>
            <a:pPr eaLnBrk="1" hangingPunct="1">
              <a:defRPr/>
            </a:pPr>
            <a:r>
              <a:rPr lang="en-US" sz="1200" dirty="0" smtClean="0">
                <a:solidFill>
                  <a:schemeClr val="bg1"/>
                </a:solidFill>
                <a:latin typeface="Courier New" charset="0"/>
              </a:rPr>
              <a:t>BEGIN PACKAGEDATA</a:t>
            </a:r>
          </a:p>
          <a:p>
            <a:pPr eaLnBrk="1" hangingPunct="1">
              <a:defRPr/>
            </a:pPr>
            <a:r>
              <a:rPr lang="en-US" sz="1200" dirty="0" smtClean="0">
                <a:solidFill>
                  <a:schemeClr val="bg1"/>
                </a:solidFill>
                <a:latin typeface="Courier New" charset="0"/>
              </a:rPr>
              <a:t># NO RADIUS BOTTOM STRT     CONDEQN NGWNODES AUX1 AUX2 NAME          </a:t>
            </a:r>
          </a:p>
          <a:p>
            <a:pPr eaLnBrk="1" hangingPunct="1">
              <a:defRPr/>
            </a:pPr>
            <a:r>
              <a:rPr lang="en-US" sz="1200" dirty="0" smtClean="0">
                <a:solidFill>
                  <a:schemeClr val="bg1"/>
                </a:solidFill>
                <a:latin typeface="Courier New" charset="0"/>
              </a:rPr>
              <a:t>   1   0.15 -514.9 9.14    SPECIFIED       2  100  1.0 NTWELL       </a:t>
            </a:r>
          </a:p>
          <a:p>
            <a:pPr eaLnBrk="1" hangingPunct="1">
              <a:defRPr/>
            </a:pPr>
            <a:r>
              <a:rPr lang="en-US" sz="1200" dirty="0" smtClean="0">
                <a:solidFill>
                  <a:schemeClr val="bg1"/>
                </a:solidFill>
                <a:latin typeface="Courier New" charset="0"/>
              </a:rPr>
              <a:t>END PACKAGEDATA</a:t>
            </a:r>
          </a:p>
          <a:p>
            <a:pPr eaLnBrk="1" hangingPunct="1">
              <a:defRPr/>
            </a:pPr>
            <a:endParaRPr lang="en-US" sz="1200" dirty="0" smtClean="0">
              <a:solidFill>
                <a:schemeClr val="bg1"/>
              </a:solidFill>
              <a:latin typeface="Courier New" charset="0"/>
            </a:endParaRPr>
          </a:p>
          <a:p>
            <a:pPr eaLnBrk="1" hangingPunct="1">
              <a:defRPr/>
            </a:pPr>
            <a:r>
              <a:rPr lang="en-US" sz="1200" dirty="0" smtClean="0">
                <a:solidFill>
                  <a:schemeClr val="bg1"/>
                </a:solidFill>
                <a:latin typeface="Courier New" charset="0"/>
              </a:rPr>
              <a:t>BEGIN CONNECTIONDATA</a:t>
            </a:r>
          </a:p>
          <a:p>
            <a:pPr eaLnBrk="1" hangingPunct="1">
              <a:defRPr/>
            </a:pPr>
            <a:r>
              <a:rPr lang="en-US" sz="1200" dirty="0" smtClean="0">
                <a:solidFill>
                  <a:schemeClr val="bg1"/>
                </a:solidFill>
                <a:latin typeface="Courier New" charset="0"/>
              </a:rPr>
              <a:t>#   CONN L  R  C  STOP   SBOT      K  RSKIN</a:t>
            </a:r>
          </a:p>
          <a:p>
            <a:pPr eaLnBrk="1" hangingPunct="1">
              <a:defRPr/>
            </a:pPr>
            <a:r>
              <a:rPr lang="en-US" sz="1200" dirty="0" smtClean="0">
                <a:solidFill>
                  <a:schemeClr val="bg1"/>
                </a:solidFill>
                <a:latin typeface="Courier New" charset="0"/>
              </a:rPr>
              <a:t>  1    1 1 51 51   -50 -514.9 111.53      0</a:t>
            </a:r>
          </a:p>
          <a:p>
            <a:pPr eaLnBrk="1" hangingPunct="1">
              <a:defRPr/>
            </a:pPr>
            <a:r>
              <a:rPr lang="en-US" sz="1200" dirty="0" smtClean="0">
                <a:solidFill>
                  <a:schemeClr val="bg1"/>
                </a:solidFill>
                <a:latin typeface="Courier New" charset="0"/>
              </a:rPr>
              <a:t>  1    2 2 51 51   -50 -514.9 446.62      0</a:t>
            </a:r>
          </a:p>
          <a:p>
            <a:pPr eaLnBrk="1" hangingPunct="1">
              <a:defRPr/>
            </a:pPr>
            <a:r>
              <a:rPr lang="en-US" sz="1200" dirty="0" smtClean="0">
                <a:solidFill>
                  <a:schemeClr val="bg1"/>
                </a:solidFill>
                <a:latin typeface="Courier New" charset="0"/>
              </a:rPr>
              <a:t>END CONNECTIONDATA</a:t>
            </a:r>
          </a:p>
          <a:p>
            <a:pPr eaLnBrk="1" hangingPunct="1">
              <a:defRPr/>
            </a:pPr>
            <a:endParaRPr lang="en-US" sz="1200" dirty="0" smtClean="0">
              <a:solidFill>
                <a:schemeClr val="bg1"/>
              </a:solidFill>
              <a:latin typeface="Courier New" charset="0"/>
            </a:endParaRPr>
          </a:p>
          <a:p>
            <a:pPr eaLnBrk="1" hangingPunct="1">
              <a:defRPr/>
            </a:pPr>
            <a:r>
              <a:rPr lang="en-US" sz="1200" dirty="0" smtClean="0">
                <a:solidFill>
                  <a:schemeClr val="bg1"/>
                </a:solidFill>
                <a:latin typeface="Courier New" charset="0"/>
              </a:rPr>
              <a:t>BEGIN PERIOD 1</a:t>
            </a:r>
          </a:p>
          <a:p>
            <a:pPr eaLnBrk="1" hangingPunct="1">
              <a:defRPr/>
            </a:pPr>
            <a:r>
              <a:rPr lang="en-US" sz="1200" dirty="0" smtClean="0">
                <a:solidFill>
                  <a:schemeClr val="bg1"/>
                </a:solidFill>
                <a:latin typeface="Courier New" charset="0"/>
              </a:rPr>
              <a:t>  1 RATE MAWQ1</a:t>
            </a:r>
          </a:p>
          <a:p>
            <a:pPr eaLnBrk="1" hangingPunct="1">
              <a:defRPr/>
            </a:pPr>
            <a:r>
              <a:rPr lang="en-US" sz="1200" dirty="0" smtClean="0">
                <a:solidFill>
                  <a:schemeClr val="bg1"/>
                </a:solidFill>
                <a:latin typeface="Courier New" charset="0"/>
              </a:rPr>
              <a:t>END PERIOD</a:t>
            </a:r>
            <a:endParaRPr lang="en-US" sz="1200" dirty="0">
              <a:solidFill>
                <a:schemeClr val="bg1"/>
              </a:solidFill>
              <a:latin typeface="Courier New" charset="0"/>
            </a:endParaRPr>
          </a:p>
        </p:txBody>
      </p:sp>
    </p:spTree>
    <p:extLst>
      <p:ext uri="{BB962C8B-B14F-4D97-AF65-F5344CB8AC3E}">
        <p14:creationId xmlns:p14="http://schemas.microsoft.com/office/powerpoint/2010/main" val="376620817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LAK6 Package Capabilities</a:t>
            </a:r>
            <a:endParaRPr lang="en-US" dirty="0"/>
          </a:p>
        </p:txBody>
      </p:sp>
      <p:sp>
        <p:nvSpPr>
          <p:cNvPr id="3" name="Content Placeholder 2"/>
          <p:cNvSpPr>
            <a:spLocks noGrp="1"/>
          </p:cNvSpPr>
          <p:nvPr>
            <p:ph idx="1"/>
          </p:nvPr>
        </p:nvSpPr>
        <p:spPr/>
        <p:txBody>
          <a:bodyPr/>
          <a:lstStyle/>
          <a:p>
            <a:pPr marL="0" indent="0">
              <a:buFont typeface="Wingdings" charset="0"/>
              <a:buNone/>
              <a:defRPr/>
            </a:pPr>
            <a:r>
              <a:rPr lang="en-US" sz="2600" dirty="0"/>
              <a:t>C</a:t>
            </a:r>
            <a:r>
              <a:rPr lang="en-US" sz="2600" dirty="0" smtClean="0"/>
              <a:t>apabilities</a:t>
            </a:r>
          </a:p>
          <a:p>
            <a:pPr>
              <a:defRPr/>
            </a:pPr>
            <a:r>
              <a:rPr lang="en-US" sz="2600" b="0" dirty="0"/>
              <a:t>multiple outlets per </a:t>
            </a:r>
            <a:r>
              <a:rPr lang="en-US" sz="2600" b="0" dirty="0" smtClean="0"/>
              <a:t>lake using 3 outlet equation options (specified, Manning, weir)</a:t>
            </a:r>
          </a:p>
          <a:p>
            <a:pPr>
              <a:defRPr/>
            </a:pPr>
            <a:r>
              <a:rPr lang="en-US" sz="2600" b="0" dirty="0"/>
              <a:t>l</a:t>
            </a:r>
            <a:r>
              <a:rPr lang="en-US" sz="2600" b="0" dirty="0" smtClean="0"/>
              <a:t>akes on top of model (overlying), incised lakes, embedded lakes (sub-grid scale lakes)</a:t>
            </a:r>
          </a:p>
          <a:p>
            <a:pPr>
              <a:defRPr/>
            </a:pPr>
            <a:r>
              <a:rPr lang="en-US" sz="2600" b="0" dirty="0"/>
              <a:t>c</a:t>
            </a:r>
            <a:r>
              <a:rPr lang="en-US" sz="2600" b="0" dirty="0" smtClean="0"/>
              <a:t>onstant stage and inactive lakes</a:t>
            </a:r>
          </a:p>
          <a:p>
            <a:pPr>
              <a:defRPr/>
            </a:pPr>
            <a:r>
              <a:rPr lang="en-US" sz="2600" b="0" dirty="0" smtClean="0"/>
              <a:t>explicitly defined lake connectivity</a:t>
            </a:r>
          </a:p>
          <a:p>
            <a:pPr>
              <a:defRPr/>
            </a:pPr>
            <a:r>
              <a:rPr lang="en-US" sz="2600" b="0" dirty="0"/>
              <a:t>c</a:t>
            </a:r>
            <a:r>
              <a:rPr lang="en-US" sz="2600" b="0" dirty="0" smtClean="0"/>
              <a:t>urrently no UZF under lakes</a:t>
            </a:r>
          </a:p>
        </p:txBody>
      </p:sp>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MAW6 Package</a:t>
            </a:r>
            <a:endParaRPr lang="en-US" dirty="0"/>
          </a:p>
        </p:txBody>
      </p:sp>
      <p:pic>
        <p:nvPicPr>
          <p:cNvPr id="23554" name="Picture 8" descr="ReillyFlowAlt.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48400" y="4038600"/>
            <a:ext cx="25146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5" name="Picture 3" descr="ReillyetalPap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143000"/>
            <a:ext cx="3311525" cy="543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6" name="Picture 6" descr="ReillyetalProblem.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013325" y="1143000"/>
            <a:ext cx="3749675"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557" name="Picture 7" descr="ReillyAltConnectivity.pdf"/>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810000" y="4038600"/>
            <a:ext cx="1943100"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2385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MAW6 Package Output</a:t>
            </a:r>
            <a:endParaRPr lang="en-US" dirty="0"/>
          </a:p>
        </p:txBody>
      </p:sp>
      <p:sp>
        <p:nvSpPr>
          <p:cNvPr id="22530"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5" name="Text Box 2"/>
          <p:cNvSpPr txBox="1">
            <a:spLocks noChangeArrowheads="1"/>
          </p:cNvSpPr>
          <p:nvPr/>
        </p:nvSpPr>
        <p:spPr bwMode="auto">
          <a:xfrm>
            <a:off x="381000" y="1197887"/>
            <a:ext cx="8382000" cy="4708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1200" dirty="0">
                <a:solidFill>
                  <a:schemeClr val="bg1"/>
                </a:solidFill>
                <a:latin typeface="Courier New"/>
                <a:cs typeface="Courier New"/>
              </a:rPr>
              <a:t> MAW-NT_WELL BUDGET FOR ENTIRE MODEL AT END OF TIME STEP   50, STRESS PERIOD   3</a:t>
            </a:r>
          </a:p>
          <a:p>
            <a:pPr eaLnBrk="1" hangingPunct="1">
              <a:defRPr/>
            </a:pPr>
            <a:r>
              <a:rPr lang="mr-IN" sz="1200" dirty="0">
                <a:solidFill>
                  <a:schemeClr val="bg1"/>
                </a:solidFill>
                <a:latin typeface="Courier New"/>
                <a:cs typeface="Courier New"/>
              </a:rPr>
              <a:t>  ------------------------------------------------------------------------------</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CUMULATIVE MAW-NT_WELL      L**3       RATES FOR THIS TIME STEP      L**3/T</a:t>
            </a:r>
          </a:p>
          <a:p>
            <a:pPr eaLnBrk="1" hangingPunct="1">
              <a:defRPr/>
            </a:pPr>
            <a:r>
              <a:rPr lang="mr-IN" sz="1200" dirty="0">
                <a:solidFill>
                  <a:schemeClr val="bg1"/>
                </a:solidFill>
                <a:latin typeface="Courier New"/>
                <a:cs typeface="Courier New"/>
              </a:rPr>
              <a:t>     ------------------                 ------------------------</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IN:                                      IN:</a:t>
            </a:r>
          </a:p>
          <a:p>
            <a:pPr eaLnBrk="1" hangingPunct="1">
              <a:defRPr/>
            </a:pPr>
            <a:r>
              <a:rPr lang="mr-IN" sz="1200" dirty="0">
                <a:solidFill>
                  <a:schemeClr val="bg1"/>
                </a:solidFill>
                <a:latin typeface="Courier New"/>
                <a:cs typeface="Courier New"/>
              </a:rPr>
              <a:t>           ---                                      ---</a:t>
            </a:r>
          </a:p>
          <a:p>
            <a:pPr eaLnBrk="1" hangingPunct="1">
              <a:defRPr/>
            </a:pPr>
            <a:r>
              <a:rPr lang="mr-IN" sz="1200" dirty="0">
                <a:solidFill>
                  <a:schemeClr val="bg1"/>
                </a:solidFill>
                <a:latin typeface="Courier New"/>
                <a:cs typeface="Courier New"/>
              </a:rPr>
              <a:t>                 GWF =       32931.1497                   GWF =        2767.0000</a:t>
            </a:r>
          </a:p>
          <a:p>
            <a:pPr eaLnBrk="1" hangingPunct="1">
              <a:defRPr/>
            </a:pPr>
            <a:r>
              <a:rPr lang="mr-IN" sz="1200" dirty="0">
                <a:solidFill>
                  <a:schemeClr val="bg1"/>
                </a:solidFill>
                <a:latin typeface="Courier New"/>
                <a:cs typeface="Courier New"/>
              </a:rPr>
              <a:t>                RATE =           0.0000                  RATE =           0.0000</a:t>
            </a:r>
          </a:p>
          <a:p>
            <a:pPr eaLnBrk="1" hangingPunct="1">
              <a:defRPr/>
            </a:pPr>
            <a:r>
              <a:rPr lang="mr-IN" sz="1200" dirty="0">
                <a:solidFill>
                  <a:schemeClr val="bg1"/>
                </a:solidFill>
                <a:latin typeface="Courier New"/>
                <a:cs typeface="Courier New"/>
              </a:rPr>
              <a:t>            CONSTANT =           0.0000              CONSTANT =           0.0000</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TOTAL IN =       32931.1497              TOTAL IN =        2767.0000</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OUT:                                     OUT:</a:t>
            </a:r>
          </a:p>
          <a:p>
            <a:pPr eaLnBrk="1" hangingPunct="1">
              <a:defRPr/>
            </a:pPr>
            <a:r>
              <a:rPr lang="mr-IN" sz="1200" dirty="0">
                <a:solidFill>
                  <a:schemeClr val="bg1"/>
                </a:solidFill>
                <a:latin typeface="Courier New"/>
                <a:cs typeface="Courier New"/>
              </a:rPr>
              <a:t>          ----                                     ----</a:t>
            </a:r>
          </a:p>
          <a:p>
            <a:pPr eaLnBrk="1" hangingPunct="1">
              <a:defRPr/>
            </a:pPr>
            <a:r>
              <a:rPr lang="mr-IN" sz="1200" dirty="0">
                <a:solidFill>
                  <a:schemeClr val="bg1"/>
                </a:solidFill>
                <a:latin typeface="Courier New"/>
                <a:cs typeface="Courier New"/>
              </a:rPr>
              <a:t>                 GWF =        1170.8715                   GWF =           0.0000</a:t>
            </a:r>
          </a:p>
          <a:p>
            <a:pPr eaLnBrk="1" hangingPunct="1">
              <a:defRPr/>
            </a:pPr>
            <a:r>
              <a:rPr lang="mr-IN" sz="1200" dirty="0">
                <a:solidFill>
                  <a:schemeClr val="bg1"/>
                </a:solidFill>
                <a:latin typeface="Courier New"/>
                <a:cs typeface="Courier New"/>
              </a:rPr>
              <a:t>                RATE =       31760.2781                  RATE =        2767.0000</a:t>
            </a:r>
          </a:p>
          <a:p>
            <a:pPr eaLnBrk="1" hangingPunct="1">
              <a:defRPr/>
            </a:pPr>
            <a:r>
              <a:rPr lang="mr-IN" sz="1200" dirty="0">
                <a:solidFill>
                  <a:schemeClr val="bg1"/>
                </a:solidFill>
                <a:latin typeface="Courier New"/>
                <a:cs typeface="Courier New"/>
              </a:rPr>
              <a:t>            CONSTANT =           0.0000              CONSTANT =           0.0000</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TOTAL OUT =       32931.1497             TOTAL OUT =        2767.0000</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IN - OUT =       3.8031E-07              IN - OUT =       4.3552E-08</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PERCENT DISCREPANCY =           0.00     PERCENT DISCREPANCY =           0.00</a:t>
            </a:r>
            <a:endParaRPr lang="en-US" sz="1200" dirty="0">
              <a:solidFill>
                <a:schemeClr val="bg1"/>
              </a:solidFill>
              <a:latin typeface="Courier New"/>
              <a:cs typeface="Courier New"/>
            </a:endParaRPr>
          </a:p>
        </p:txBody>
      </p:sp>
    </p:spTree>
    <p:extLst>
      <p:ext uri="{BB962C8B-B14F-4D97-AF65-F5344CB8AC3E}">
        <p14:creationId xmlns:p14="http://schemas.microsoft.com/office/powerpoint/2010/main" val="2742944300"/>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MAW6 Package Output </a:t>
            </a:r>
            <a:r>
              <a:rPr lang="mr-IN" dirty="0" smtClean="0"/>
              <a:t>–</a:t>
            </a:r>
            <a:r>
              <a:rPr lang="en-US" dirty="0" smtClean="0"/>
              <a:t> cont.</a:t>
            </a:r>
            <a:endParaRPr lang="en-US" dirty="0"/>
          </a:p>
        </p:txBody>
      </p:sp>
      <p:sp>
        <p:nvSpPr>
          <p:cNvPr id="22530"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5" name="Text Box 2"/>
          <p:cNvSpPr txBox="1">
            <a:spLocks noChangeArrowheads="1"/>
          </p:cNvSpPr>
          <p:nvPr/>
        </p:nvSpPr>
        <p:spPr bwMode="auto">
          <a:xfrm>
            <a:off x="381000" y="1197887"/>
            <a:ext cx="8382000" cy="2800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200" dirty="0">
                <a:solidFill>
                  <a:schemeClr val="bg1"/>
                </a:solidFill>
                <a:latin typeface="Courier New"/>
                <a:cs typeface="Courier New"/>
              </a:rPr>
              <a:t> MULTI-AQUIFER WELL (MAW-NT_WELL) HEAD   PERIOD      3   STEP       50</a:t>
            </a:r>
          </a:p>
          <a:p>
            <a:pPr eaLnBrk="1" hangingPunct="1">
              <a:defRPr/>
            </a:pPr>
            <a:r>
              <a:rPr lang="en-US" sz="1200" dirty="0">
                <a:solidFill>
                  <a:schemeClr val="bg1"/>
                </a:solidFill>
                <a:latin typeface="Courier New"/>
                <a:cs typeface="Courier New"/>
              </a:rPr>
              <a:t> ----------------------------------</a:t>
            </a:r>
          </a:p>
          <a:p>
            <a:pPr eaLnBrk="1" hangingPunct="1">
              <a:defRPr/>
            </a:pPr>
            <a:r>
              <a:rPr lang="en-US" sz="1200" dirty="0">
                <a:solidFill>
                  <a:schemeClr val="bg1"/>
                </a:solidFill>
                <a:latin typeface="Courier New"/>
                <a:cs typeface="Courier New"/>
              </a:rPr>
              <a:t> WELL             WELL    WELL     </a:t>
            </a:r>
          </a:p>
          <a:p>
            <a:pPr eaLnBrk="1" hangingPunct="1">
              <a:defRPr/>
            </a:pPr>
            <a:r>
              <a:rPr lang="en-US" sz="1200" dirty="0">
                <a:solidFill>
                  <a:schemeClr val="bg1"/>
                </a:solidFill>
                <a:latin typeface="Courier New"/>
                <a:cs typeface="Courier New"/>
              </a:rPr>
              <a:t> NAME             NO.     HEAD     </a:t>
            </a:r>
          </a:p>
          <a:p>
            <a:pPr eaLnBrk="1" hangingPunct="1">
              <a:defRPr/>
            </a:pPr>
            <a:r>
              <a:rPr lang="en-US" sz="1200" dirty="0">
                <a:solidFill>
                  <a:schemeClr val="bg1"/>
                </a:solidFill>
                <a:latin typeface="Courier New"/>
                <a:cs typeface="Courier New"/>
              </a:rPr>
              <a:t> ----------------------------------</a:t>
            </a:r>
          </a:p>
          <a:p>
            <a:pPr eaLnBrk="1" hangingPunct="1">
              <a:defRPr/>
            </a:pPr>
            <a:r>
              <a:rPr lang="en-US" sz="1200" dirty="0">
                <a:solidFill>
                  <a:schemeClr val="bg1"/>
                </a:solidFill>
                <a:latin typeface="Courier New"/>
                <a:cs typeface="Courier New"/>
              </a:rPr>
              <a:t> NTWELL               1 0.2729     </a:t>
            </a:r>
          </a:p>
          <a:p>
            <a:pPr eaLnBrk="1" hangingPunct="1">
              <a:defRPr/>
            </a:pPr>
            <a:endParaRPr lang="en-US" sz="1200" dirty="0">
              <a:solidFill>
                <a:schemeClr val="bg1"/>
              </a:solidFill>
              <a:latin typeface="Courier New"/>
              <a:cs typeface="Courier New"/>
            </a:endParaRPr>
          </a:p>
          <a:p>
            <a:pPr eaLnBrk="1" hangingPunct="1">
              <a:defRPr/>
            </a:pPr>
            <a:endParaRPr lang="en-US" sz="1200" dirty="0">
              <a:solidFill>
                <a:schemeClr val="bg1"/>
              </a:solidFill>
              <a:latin typeface="Courier New"/>
              <a:cs typeface="Courier New"/>
            </a:endParaRPr>
          </a:p>
          <a:p>
            <a:pPr eaLnBrk="1" hangingPunct="1">
              <a:defRPr/>
            </a:pPr>
            <a:endParaRPr lang="en-US" sz="1200" dirty="0">
              <a:solidFill>
                <a:schemeClr val="bg1"/>
              </a:solidFill>
              <a:latin typeface="Courier New"/>
              <a:cs typeface="Courier New"/>
            </a:endParaRPr>
          </a:p>
          <a:p>
            <a:pPr eaLnBrk="1" hangingPunct="1">
              <a:defRPr/>
            </a:pPr>
            <a:r>
              <a:rPr lang="en-US" sz="1200" dirty="0">
                <a:solidFill>
                  <a:schemeClr val="bg1"/>
                </a:solidFill>
                <a:latin typeface="Courier New"/>
                <a:cs typeface="Courier New"/>
              </a:rPr>
              <a:t> MULTI-AQUIFER WELL (MAW-NT_WELL) FLOWS   PERIOD      3   STEP       50</a:t>
            </a:r>
          </a:p>
          <a:p>
            <a:pPr eaLnBrk="1" hangingPunct="1">
              <a:defRPr/>
            </a:pPr>
            <a:r>
              <a:rPr lang="en-US" sz="1100" dirty="0">
                <a:solidFill>
                  <a:schemeClr val="bg1"/>
                </a:solidFill>
                <a:latin typeface="Courier New"/>
                <a:cs typeface="Courier New"/>
              </a:rPr>
              <a:t> ------------------------------------------------------------------------------------------</a:t>
            </a:r>
          </a:p>
          <a:p>
            <a:pPr eaLnBrk="1" hangingPunct="1">
              <a:defRPr/>
            </a:pPr>
            <a:r>
              <a:rPr lang="en-US" sz="1100" dirty="0">
                <a:solidFill>
                  <a:schemeClr val="bg1"/>
                </a:solidFill>
                <a:latin typeface="Courier New"/>
                <a:cs typeface="Courier New"/>
              </a:rPr>
              <a:t> WELL             WELL     GWF        GWF       WELL     CONSTANT     WELL       PERCENT   </a:t>
            </a:r>
          </a:p>
          <a:p>
            <a:pPr eaLnBrk="1" hangingPunct="1">
              <a:defRPr/>
            </a:pPr>
            <a:r>
              <a:rPr lang="en-US" sz="1100" dirty="0">
                <a:solidFill>
                  <a:schemeClr val="bg1"/>
                </a:solidFill>
                <a:latin typeface="Courier New"/>
                <a:cs typeface="Courier New"/>
              </a:rPr>
              <a:t> NAME             NO.      IN         OUT       RATE       FLOW     IN - OUT   DIFFERENCE  </a:t>
            </a:r>
          </a:p>
          <a:p>
            <a:pPr eaLnBrk="1" hangingPunct="1">
              <a:defRPr/>
            </a:pPr>
            <a:r>
              <a:rPr lang="en-US" sz="1100" dirty="0">
                <a:solidFill>
                  <a:schemeClr val="bg1"/>
                </a:solidFill>
                <a:latin typeface="Courier New"/>
                <a:cs typeface="Courier New"/>
              </a:rPr>
              <a:t> ------------------------------------------------------------------------------------------</a:t>
            </a:r>
          </a:p>
          <a:p>
            <a:pPr eaLnBrk="1" hangingPunct="1">
              <a:defRPr/>
            </a:pPr>
            <a:r>
              <a:rPr lang="en-US" sz="1100" dirty="0">
                <a:solidFill>
                  <a:schemeClr val="bg1"/>
                </a:solidFill>
                <a:latin typeface="Courier New"/>
                <a:cs typeface="Courier New"/>
              </a:rPr>
              <a:t> NTWELL               1  2767.      0.000     -2767.      0.000     0.4355E-07  0.1574E-08 </a:t>
            </a:r>
          </a:p>
        </p:txBody>
      </p:sp>
    </p:spTree>
    <p:extLst>
      <p:ext uri="{BB962C8B-B14F-4D97-AF65-F5344CB8AC3E}">
        <p14:creationId xmlns:p14="http://schemas.microsoft.com/office/powerpoint/2010/main" val="509144097"/>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body" idx="1"/>
          </p:nvPr>
        </p:nvSpPr>
        <p:spPr>
          <a:xfrm>
            <a:off x="685800" y="762000"/>
            <a:ext cx="7772400" cy="5334000"/>
          </a:xfrm>
        </p:spPr>
        <p:txBody>
          <a:bodyPr/>
          <a:lstStyle/>
          <a:p>
            <a:pPr algn="ctr">
              <a:buFontTx/>
              <a:buNone/>
              <a:defRPr/>
            </a:pPr>
            <a:endParaRPr lang="en-US" dirty="0">
              <a:latin typeface="Times" charset="0"/>
              <a:ea typeface="MS PGothic" charset="0"/>
            </a:endParaRPr>
          </a:p>
          <a:p>
            <a:pPr algn="ctr">
              <a:buFontTx/>
              <a:buNone/>
              <a:defRPr/>
            </a:pPr>
            <a:r>
              <a:rPr lang="en-US" sz="4400" dirty="0" smtClean="0">
                <a:solidFill>
                  <a:srgbClr val="FFFF00"/>
                </a:solidFill>
                <a:latin typeface="Times" charset="0"/>
                <a:ea typeface="MS PGothic" charset="0"/>
              </a:rPr>
              <a:t>Unsaturated Zone Flow Advanced Stress Package for </a:t>
            </a:r>
          </a:p>
          <a:p>
            <a:pPr algn="ctr">
              <a:buFontTx/>
              <a:buNone/>
              <a:defRPr/>
            </a:pPr>
            <a:r>
              <a:rPr lang="en-US" sz="4400" dirty="0" smtClean="0">
                <a:solidFill>
                  <a:srgbClr val="FFFF00"/>
                </a:solidFill>
                <a:latin typeface="Times" charset="0"/>
                <a:ea typeface="MS PGothic" charset="0"/>
              </a:rPr>
              <a:t>MODFLOW</a:t>
            </a:r>
            <a:endParaRPr lang="en-US" dirty="0">
              <a:latin typeface="Times" charset="0"/>
              <a:ea typeface="MS PGothic" charset="0"/>
            </a:endParaRPr>
          </a:p>
          <a:p>
            <a:pPr algn="ctr">
              <a:buFontTx/>
              <a:buNone/>
              <a:defRPr/>
            </a:pPr>
            <a:endParaRPr lang="en-US" dirty="0">
              <a:latin typeface="Times" charset="0"/>
              <a:ea typeface="MS PGothic" charset="0"/>
            </a:endParaRPr>
          </a:p>
        </p:txBody>
      </p:sp>
    </p:spTree>
    <p:extLst>
      <p:ext uri="{BB962C8B-B14F-4D97-AF65-F5344CB8AC3E}">
        <p14:creationId xmlns:p14="http://schemas.microsoft.com/office/powerpoint/2010/main" val="360213348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UZF6 Package</a:t>
            </a:r>
            <a:endParaRPr lang="en-US" dirty="0"/>
          </a:p>
        </p:txBody>
      </p:sp>
      <p:pic>
        <p:nvPicPr>
          <p:cNvPr id="5" name="Picture 4" descr="gwf-fig7-1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3600" y="609600"/>
            <a:ext cx="3632200" cy="5803900"/>
          </a:xfrm>
          <a:prstGeom prst="rect">
            <a:avLst/>
          </a:prstGeom>
          <a:solidFill>
            <a:schemeClr val="bg1"/>
          </a:solidFill>
        </p:spPr>
      </p:pic>
      <p:pic>
        <p:nvPicPr>
          <p:cNvPr id="6" name="Picture 5" descr="gwf-fig7-15.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8400" y="1835150"/>
            <a:ext cx="3289300" cy="3187700"/>
          </a:xfrm>
          <a:prstGeom prst="rect">
            <a:avLst/>
          </a:prstGeom>
          <a:solidFill>
            <a:schemeClr val="bg1"/>
          </a:solidFill>
        </p:spPr>
      </p:pic>
    </p:spTree>
    <p:extLst>
      <p:ext uri="{BB962C8B-B14F-4D97-AF65-F5344CB8AC3E}">
        <p14:creationId xmlns:p14="http://schemas.microsoft.com/office/powerpoint/2010/main" val="3050912641"/>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685800" y="385157"/>
            <a:ext cx="7772400" cy="1143000"/>
          </a:xfrm>
        </p:spPr>
        <p:txBody>
          <a:bodyPr/>
          <a:lstStyle/>
          <a:p>
            <a:pPr eaLnBrk="1" hangingPunct="1"/>
            <a:r>
              <a:rPr lang="en-US" sz="4000" dirty="0" smtClean="0"/>
              <a:t>UZF6 Package</a:t>
            </a:r>
          </a:p>
        </p:txBody>
      </p:sp>
      <p:sp>
        <p:nvSpPr>
          <p:cNvPr id="10243" name="Rectangle 7"/>
          <p:cNvSpPr>
            <a:spLocks noGrp="1" noChangeArrowheads="1"/>
          </p:cNvSpPr>
          <p:nvPr>
            <p:ph type="body" idx="1"/>
          </p:nvPr>
        </p:nvSpPr>
        <p:spPr>
          <a:noFill/>
        </p:spPr>
        <p:txBody>
          <a:bodyPr/>
          <a:lstStyle/>
          <a:p>
            <a:pPr eaLnBrk="1" hangingPunct="1">
              <a:spcBef>
                <a:spcPts val="0"/>
              </a:spcBef>
              <a:spcAft>
                <a:spcPts val="2400"/>
              </a:spcAft>
            </a:pPr>
            <a:r>
              <a:rPr lang="en-US" sz="2800" dirty="0" smtClean="0"/>
              <a:t>Intended for basin scale </a:t>
            </a:r>
            <a:r>
              <a:rPr lang="en-US" sz="2800" dirty="0" smtClean="0"/>
              <a:t>studies</a:t>
            </a:r>
            <a:endParaRPr lang="en-US" sz="1600" dirty="0" smtClean="0"/>
          </a:p>
          <a:p>
            <a:pPr marL="0" indent="0" eaLnBrk="1" hangingPunct="1">
              <a:buNone/>
            </a:pPr>
            <a:r>
              <a:rPr lang="en-US" sz="2800" dirty="0" smtClean="0"/>
              <a:t>Simulates:</a:t>
            </a:r>
          </a:p>
          <a:p>
            <a:pPr eaLnBrk="1" hangingPunct="1"/>
            <a:r>
              <a:rPr lang="en-US" sz="2800" dirty="0" smtClean="0"/>
              <a:t>ET (unsaturated and saturated)</a:t>
            </a:r>
          </a:p>
          <a:p>
            <a:pPr eaLnBrk="1" hangingPunct="1"/>
            <a:r>
              <a:rPr lang="en-US" sz="2800" dirty="0" smtClean="0"/>
              <a:t>Spring discharge </a:t>
            </a:r>
            <a:r>
              <a:rPr lang="en-US" sz="2800" dirty="0" smtClean="0"/>
              <a:t>(groundwater </a:t>
            </a:r>
            <a:r>
              <a:rPr lang="en-US" sz="2800" dirty="0" smtClean="0"/>
              <a:t>discharge to land surface)</a:t>
            </a:r>
          </a:p>
          <a:p>
            <a:pPr eaLnBrk="1" hangingPunct="1"/>
            <a:r>
              <a:rPr lang="en-US" sz="2800" dirty="0" smtClean="0"/>
              <a:t>Saturation excess (rejected infiltration)</a:t>
            </a:r>
          </a:p>
          <a:p>
            <a:pPr eaLnBrk="1" hangingPunct="1"/>
            <a:r>
              <a:rPr lang="en-US" sz="2800" dirty="0" smtClean="0"/>
              <a:t>Exchanges with Lakes, Streams, and Multi-Aquifer Wells</a:t>
            </a:r>
          </a:p>
        </p:txBody>
      </p:sp>
    </p:spTree>
    <p:extLst>
      <p:ext uri="{BB962C8B-B14F-4D97-AF65-F5344CB8AC3E}">
        <p14:creationId xmlns:p14="http://schemas.microsoft.com/office/powerpoint/2010/main" val="1138758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sz="4000" dirty="0" smtClean="0"/>
              <a:t>UZF6 Package</a:t>
            </a:r>
          </a:p>
        </p:txBody>
      </p:sp>
      <p:sp>
        <p:nvSpPr>
          <p:cNvPr id="11267" name="Rectangle 3"/>
          <p:cNvSpPr>
            <a:spLocks noGrp="1" noChangeArrowheads="1"/>
          </p:cNvSpPr>
          <p:nvPr>
            <p:ph type="body" idx="1"/>
          </p:nvPr>
        </p:nvSpPr>
        <p:spPr/>
        <p:txBody>
          <a:bodyPr/>
          <a:lstStyle/>
          <a:p>
            <a:pPr eaLnBrk="1" hangingPunct="1">
              <a:lnSpc>
                <a:spcPct val="90000"/>
              </a:lnSpc>
            </a:pPr>
            <a:r>
              <a:rPr lang="en-US" dirty="0" smtClean="0"/>
              <a:t>Kinematic-wave Equation for vertical unsaturated flow provides a solution for </a:t>
            </a:r>
            <a:r>
              <a:rPr lang="en-US" b="1" u="sng" dirty="0" smtClean="0"/>
              <a:t>gravity flow with internal drainage</a:t>
            </a:r>
            <a:r>
              <a:rPr lang="en-US" b="1" dirty="0" smtClean="0"/>
              <a:t>.</a:t>
            </a:r>
          </a:p>
          <a:p>
            <a:pPr eaLnBrk="1" hangingPunct="1">
              <a:lnSpc>
                <a:spcPct val="90000"/>
              </a:lnSpc>
            </a:pPr>
            <a:endParaRPr lang="en-US" b="1" dirty="0" smtClean="0"/>
          </a:p>
          <a:p>
            <a:pPr eaLnBrk="1" hangingPunct="1">
              <a:lnSpc>
                <a:spcPct val="90000"/>
              </a:lnSpc>
            </a:pPr>
            <a:endParaRPr lang="en-US" b="1" dirty="0" smtClean="0"/>
          </a:p>
          <a:p>
            <a:pPr eaLnBrk="1" hangingPunct="1">
              <a:lnSpc>
                <a:spcPct val="90000"/>
              </a:lnSpc>
            </a:pPr>
            <a:endParaRPr lang="en-US" dirty="0" smtClean="0"/>
          </a:p>
        </p:txBody>
      </p:sp>
      <p:sp>
        <p:nvSpPr>
          <p:cNvPr id="4" name="Line 16"/>
          <p:cNvSpPr>
            <a:spLocks noChangeShapeType="1"/>
          </p:cNvSpPr>
          <p:nvPr/>
        </p:nvSpPr>
        <p:spPr bwMode="auto">
          <a:xfrm>
            <a:off x="628650" y="3125886"/>
            <a:ext cx="183488" cy="0"/>
          </a:xfrm>
          <a:prstGeom prst="line">
            <a:avLst/>
          </a:prstGeom>
          <a:noFill/>
          <a:ln w="57150">
            <a:solidFill>
              <a:srgbClr val="FFFF00"/>
            </a:solidFill>
            <a:round/>
            <a:headEnd/>
            <a:tailEnd/>
          </a:ln>
        </p:spPr>
        <p:txBody>
          <a:bodyPr/>
          <a:lstStyle/>
          <a:p>
            <a:endParaRPr lang="en-US"/>
          </a:p>
        </p:txBody>
      </p:sp>
      <p:sp>
        <p:nvSpPr>
          <p:cNvPr id="5" name="Line 17"/>
          <p:cNvSpPr>
            <a:spLocks noChangeShapeType="1"/>
          </p:cNvSpPr>
          <p:nvPr/>
        </p:nvSpPr>
        <p:spPr bwMode="auto">
          <a:xfrm>
            <a:off x="646614" y="5858681"/>
            <a:ext cx="183488" cy="0"/>
          </a:xfrm>
          <a:prstGeom prst="line">
            <a:avLst/>
          </a:prstGeom>
          <a:noFill/>
          <a:ln w="57150">
            <a:solidFill>
              <a:srgbClr val="FFFF00"/>
            </a:solidFill>
            <a:round/>
            <a:headEnd/>
            <a:tailEnd/>
          </a:ln>
        </p:spPr>
        <p:txBody>
          <a:bodyPr/>
          <a:lstStyle/>
          <a:p>
            <a:endParaRPr lang="en-US"/>
          </a:p>
        </p:txBody>
      </p:sp>
      <p:sp>
        <p:nvSpPr>
          <p:cNvPr id="6" name="Line 18"/>
          <p:cNvSpPr>
            <a:spLocks noChangeShapeType="1"/>
          </p:cNvSpPr>
          <p:nvPr/>
        </p:nvSpPr>
        <p:spPr bwMode="auto">
          <a:xfrm flipH="1" flipV="1">
            <a:off x="839084" y="5867400"/>
            <a:ext cx="1452505" cy="0"/>
          </a:xfrm>
          <a:prstGeom prst="line">
            <a:avLst/>
          </a:prstGeom>
          <a:noFill/>
          <a:ln w="38100">
            <a:solidFill>
              <a:srgbClr val="FF0000"/>
            </a:solidFill>
            <a:round/>
            <a:headEnd/>
            <a:tailEnd/>
          </a:ln>
        </p:spPr>
        <p:txBody>
          <a:bodyPr/>
          <a:lstStyle/>
          <a:p>
            <a:endParaRPr lang="en-US"/>
          </a:p>
        </p:txBody>
      </p:sp>
      <p:sp>
        <p:nvSpPr>
          <p:cNvPr id="7" name="Rectangle 19"/>
          <p:cNvSpPr>
            <a:spLocks noChangeArrowheads="1"/>
          </p:cNvSpPr>
          <p:nvPr/>
        </p:nvSpPr>
        <p:spPr bwMode="auto">
          <a:xfrm>
            <a:off x="813421" y="4552071"/>
            <a:ext cx="1337023"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8" name="Rectangle 26"/>
          <p:cNvSpPr>
            <a:spLocks noChangeArrowheads="1"/>
          </p:cNvSpPr>
          <p:nvPr/>
        </p:nvSpPr>
        <p:spPr bwMode="auto">
          <a:xfrm>
            <a:off x="813421" y="4432495"/>
            <a:ext cx="1328041"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9" name="Rectangle 27"/>
          <p:cNvSpPr>
            <a:spLocks noChangeArrowheads="1"/>
          </p:cNvSpPr>
          <p:nvPr/>
        </p:nvSpPr>
        <p:spPr bwMode="auto">
          <a:xfrm>
            <a:off x="813421" y="4312920"/>
            <a:ext cx="1293397"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10" name="Rectangle 28"/>
          <p:cNvSpPr>
            <a:spLocks noChangeArrowheads="1"/>
          </p:cNvSpPr>
          <p:nvPr/>
        </p:nvSpPr>
        <p:spPr bwMode="auto">
          <a:xfrm>
            <a:off x="813421" y="4193345"/>
            <a:ext cx="1293397"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11" name="Rectangle 29"/>
          <p:cNvSpPr>
            <a:spLocks noChangeArrowheads="1"/>
          </p:cNvSpPr>
          <p:nvPr/>
        </p:nvSpPr>
        <p:spPr bwMode="auto">
          <a:xfrm>
            <a:off x="813421" y="4073769"/>
            <a:ext cx="1231806"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12" name="Rectangle 30"/>
          <p:cNvSpPr>
            <a:spLocks noChangeArrowheads="1"/>
          </p:cNvSpPr>
          <p:nvPr/>
        </p:nvSpPr>
        <p:spPr bwMode="auto">
          <a:xfrm>
            <a:off x="813421" y="3894406"/>
            <a:ext cx="1170216" cy="179363"/>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13" name="Rectangle 31"/>
          <p:cNvSpPr>
            <a:spLocks noChangeArrowheads="1"/>
          </p:cNvSpPr>
          <p:nvPr/>
        </p:nvSpPr>
        <p:spPr bwMode="auto">
          <a:xfrm>
            <a:off x="813421" y="3715043"/>
            <a:ext cx="1108626" cy="179363"/>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14" name="Rectangle 32"/>
          <p:cNvSpPr>
            <a:spLocks noChangeArrowheads="1"/>
          </p:cNvSpPr>
          <p:nvPr/>
        </p:nvSpPr>
        <p:spPr bwMode="auto">
          <a:xfrm>
            <a:off x="813421" y="3535680"/>
            <a:ext cx="985445" cy="179363"/>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15" name="Rectangle 33"/>
          <p:cNvSpPr>
            <a:spLocks noChangeArrowheads="1"/>
          </p:cNvSpPr>
          <p:nvPr/>
        </p:nvSpPr>
        <p:spPr bwMode="auto">
          <a:xfrm>
            <a:off x="831385" y="3296529"/>
            <a:ext cx="844301" cy="239151"/>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16" name="Rectangle 34"/>
          <p:cNvSpPr>
            <a:spLocks noChangeArrowheads="1"/>
          </p:cNvSpPr>
          <p:nvPr/>
        </p:nvSpPr>
        <p:spPr bwMode="auto">
          <a:xfrm>
            <a:off x="813421" y="3117166"/>
            <a:ext cx="800674" cy="179363"/>
          </a:xfrm>
          <a:prstGeom prst="rect">
            <a:avLst/>
          </a:prstGeom>
          <a:solidFill>
            <a:srgbClr val="33CCFF"/>
          </a:solidFill>
          <a:ln w="19050">
            <a:solidFill>
              <a:srgbClr val="FFFF00"/>
            </a:solidFill>
            <a:miter lim="800000"/>
            <a:headEnd/>
            <a:tailEnd/>
          </a:ln>
        </p:spPr>
        <p:txBody>
          <a:bodyPr wrap="none" anchor="ctr"/>
          <a:lstStyle/>
          <a:p>
            <a:pPr algn="ctr"/>
            <a:endParaRPr lang="en-US" sz="2400">
              <a:latin typeface="Arial" charset="0"/>
            </a:endParaRPr>
          </a:p>
        </p:txBody>
      </p:sp>
      <p:sp>
        <p:nvSpPr>
          <p:cNvPr id="18" name="Line 36"/>
          <p:cNvSpPr>
            <a:spLocks noChangeShapeType="1"/>
          </p:cNvSpPr>
          <p:nvPr/>
        </p:nvSpPr>
        <p:spPr bwMode="auto">
          <a:xfrm>
            <a:off x="812138" y="3125886"/>
            <a:ext cx="0" cy="2741514"/>
          </a:xfrm>
          <a:prstGeom prst="line">
            <a:avLst/>
          </a:prstGeom>
          <a:noFill/>
          <a:ln w="57150">
            <a:solidFill>
              <a:srgbClr val="FFFF00"/>
            </a:solidFill>
            <a:round/>
            <a:headEnd/>
            <a:tailEnd/>
          </a:ln>
        </p:spPr>
        <p:txBody>
          <a:bodyPr/>
          <a:lstStyle/>
          <a:p>
            <a:endParaRPr lang="en-US"/>
          </a:p>
        </p:txBody>
      </p:sp>
      <p:sp>
        <p:nvSpPr>
          <p:cNvPr id="19" name="Line 37"/>
          <p:cNvSpPr>
            <a:spLocks noChangeShapeType="1"/>
          </p:cNvSpPr>
          <p:nvPr/>
        </p:nvSpPr>
        <p:spPr bwMode="auto">
          <a:xfrm>
            <a:off x="810855" y="3117166"/>
            <a:ext cx="1410162" cy="0"/>
          </a:xfrm>
          <a:prstGeom prst="line">
            <a:avLst/>
          </a:prstGeom>
          <a:noFill/>
          <a:ln w="38100">
            <a:solidFill>
              <a:srgbClr val="FF9933"/>
            </a:solidFill>
            <a:round/>
            <a:headEnd/>
            <a:tailEnd/>
          </a:ln>
        </p:spPr>
        <p:txBody>
          <a:bodyPr/>
          <a:lstStyle/>
          <a:p>
            <a:endParaRPr lang="en-US"/>
          </a:p>
        </p:txBody>
      </p:sp>
      <p:sp>
        <p:nvSpPr>
          <p:cNvPr id="20" name="AutoShape 47"/>
          <p:cNvSpPr>
            <a:spLocks noChangeArrowheads="1"/>
          </p:cNvSpPr>
          <p:nvPr/>
        </p:nvSpPr>
        <p:spPr bwMode="auto">
          <a:xfrm rot="10969525">
            <a:off x="1860456" y="5747825"/>
            <a:ext cx="175789" cy="110857"/>
          </a:xfrm>
          <a:prstGeom prst="triangle">
            <a:avLst>
              <a:gd name="adj" fmla="val 50000"/>
            </a:avLst>
          </a:prstGeom>
          <a:solidFill>
            <a:srgbClr val="99CCFF"/>
          </a:solidFill>
          <a:ln w="9525">
            <a:solidFill>
              <a:schemeClr val="tx1"/>
            </a:solidFill>
            <a:miter lim="800000"/>
            <a:headEnd/>
            <a:tailEnd/>
          </a:ln>
        </p:spPr>
        <p:txBody>
          <a:bodyPr wrap="none" anchor="ctr"/>
          <a:lstStyle/>
          <a:p>
            <a:endParaRPr lang="en-US"/>
          </a:p>
        </p:txBody>
      </p:sp>
      <p:sp>
        <p:nvSpPr>
          <p:cNvPr id="21" name="Text Box 50"/>
          <p:cNvSpPr txBox="1">
            <a:spLocks noChangeArrowheads="1"/>
          </p:cNvSpPr>
          <p:nvPr/>
        </p:nvSpPr>
        <p:spPr bwMode="auto">
          <a:xfrm>
            <a:off x="381000" y="2691765"/>
            <a:ext cx="2159566" cy="461665"/>
          </a:xfrm>
          <a:prstGeom prst="rect">
            <a:avLst/>
          </a:prstGeom>
          <a:noFill/>
          <a:ln w="9525">
            <a:noFill/>
            <a:miter lim="800000"/>
            <a:headEnd/>
            <a:tailEnd/>
          </a:ln>
        </p:spPr>
        <p:txBody>
          <a:bodyPr wrap="none">
            <a:spAutoFit/>
          </a:bodyPr>
          <a:lstStyle/>
          <a:p>
            <a:r>
              <a:rPr lang="en-US" sz="2400" dirty="0">
                <a:solidFill>
                  <a:srgbClr val="FFFFFF"/>
                </a:solidFill>
                <a:latin typeface="Arial" charset="0"/>
              </a:rPr>
              <a:t>Water Content</a:t>
            </a:r>
          </a:p>
        </p:txBody>
      </p:sp>
      <p:sp>
        <p:nvSpPr>
          <p:cNvPr id="3" name="Right Brace 2"/>
          <p:cNvSpPr/>
          <p:nvPr/>
        </p:nvSpPr>
        <p:spPr bwMode="auto">
          <a:xfrm>
            <a:off x="2172257" y="3206847"/>
            <a:ext cx="269330" cy="1289796"/>
          </a:xfrm>
          <a:prstGeom prst="rightBrace">
            <a:avLst/>
          </a:prstGeom>
          <a:noFill/>
          <a:ln w="158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800" b="0" i="0" u="none" strike="noStrike" cap="none" normalizeH="0" baseline="0" smtClean="0">
              <a:ln>
                <a:noFill/>
              </a:ln>
              <a:solidFill>
                <a:schemeClr val="tx1"/>
              </a:solidFill>
              <a:effectLst/>
              <a:latin typeface="Times New Roman" pitchFamily="18" charset="0"/>
            </a:endParaRPr>
          </a:p>
        </p:txBody>
      </p:sp>
      <p:sp>
        <p:nvSpPr>
          <p:cNvPr id="24" name="Text Box 50"/>
          <p:cNvSpPr txBox="1">
            <a:spLocks noChangeArrowheads="1"/>
          </p:cNvSpPr>
          <p:nvPr/>
        </p:nvSpPr>
        <p:spPr bwMode="auto">
          <a:xfrm>
            <a:off x="2560320" y="3672382"/>
            <a:ext cx="2497800" cy="461665"/>
          </a:xfrm>
          <a:prstGeom prst="rect">
            <a:avLst/>
          </a:prstGeom>
          <a:noFill/>
          <a:ln w="9525">
            <a:noFill/>
            <a:miter lim="800000"/>
            <a:headEnd/>
            <a:tailEnd/>
          </a:ln>
        </p:spPr>
        <p:txBody>
          <a:bodyPr wrap="none">
            <a:spAutoFit/>
          </a:bodyPr>
          <a:lstStyle/>
          <a:p>
            <a:r>
              <a:rPr lang="en-US" sz="2400" dirty="0" smtClean="0">
                <a:solidFill>
                  <a:srgbClr val="FFFFFF"/>
                </a:solidFill>
                <a:latin typeface="Arial" charset="0"/>
              </a:rPr>
              <a:t>Internal drainage</a:t>
            </a:r>
            <a:endParaRPr lang="en-US" sz="2400" dirty="0">
              <a:solidFill>
                <a:srgbClr val="FFFFFF"/>
              </a:solidFill>
              <a:latin typeface="Arial" charset="0"/>
            </a:endParaRPr>
          </a:p>
        </p:txBody>
      </p:sp>
      <p:cxnSp>
        <p:nvCxnSpPr>
          <p:cNvPr id="23" name="Straight Arrow Connector 22"/>
          <p:cNvCxnSpPr/>
          <p:nvPr/>
        </p:nvCxnSpPr>
        <p:spPr bwMode="auto">
          <a:xfrm>
            <a:off x="1565336" y="4783602"/>
            <a:ext cx="0" cy="476250"/>
          </a:xfrm>
          <a:prstGeom prst="straightConnector1">
            <a:avLst/>
          </a:prstGeom>
          <a:noFill/>
          <a:ln w="15875" cap="flat" cmpd="sng" algn="ctr">
            <a:solidFill>
              <a:schemeClr val="tx2"/>
            </a:solidFill>
            <a:prstDash val="solid"/>
            <a:round/>
            <a:headEnd type="none" w="med" len="med"/>
            <a:tailEnd type="arrow"/>
          </a:ln>
          <a:effectLst/>
        </p:spPr>
      </p:cxnSp>
      <p:sp>
        <p:nvSpPr>
          <p:cNvPr id="27" name="Text Box 50"/>
          <p:cNvSpPr txBox="1">
            <a:spLocks noChangeArrowheads="1"/>
          </p:cNvSpPr>
          <p:nvPr/>
        </p:nvSpPr>
        <p:spPr bwMode="auto">
          <a:xfrm>
            <a:off x="892562" y="5243732"/>
            <a:ext cx="1222642" cy="461665"/>
          </a:xfrm>
          <a:prstGeom prst="rect">
            <a:avLst/>
          </a:prstGeom>
          <a:noFill/>
          <a:ln w="9525">
            <a:noFill/>
            <a:miter lim="800000"/>
            <a:headEnd/>
            <a:tailEnd/>
          </a:ln>
        </p:spPr>
        <p:txBody>
          <a:bodyPr wrap="none">
            <a:spAutoFit/>
          </a:bodyPr>
          <a:lstStyle/>
          <a:p>
            <a:r>
              <a:rPr lang="en-US" sz="2400" dirty="0" smtClean="0">
                <a:solidFill>
                  <a:srgbClr val="FFFFFF"/>
                </a:solidFill>
                <a:latin typeface="Arial" charset="0"/>
              </a:rPr>
              <a:t>Wetting</a:t>
            </a:r>
            <a:endParaRPr lang="en-US" sz="2400" dirty="0">
              <a:solidFill>
                <a:srgbClr val="FFFFFF"/>
              </a:solidFill>
              <a:latin typeface="Arial" charset="0"/>
            </a:endParaRPr>
          </a:p>
        </p:txBody>
      </p:sp>
      <p:sp>
        <p:nvSpPr>
          <p:cNvPr id="17" name="Freeform 35"/>
          <p:cNvSpPr>
            <a:spLocks/>
          </p:cNvSpPr>
          <p:nvPr/>
        </p:nvSpPr>
        <p:spPr bwMode="auto">
          <a:xfrm>
            <a:off x="818553" y="3127131"/>
            <a:ext cx="1353704" cy="2680482"/>
          </a:xfrm>
          <a:custGeom>
            <a:avLst/>
            <a:gdLst>
              <a:gd name="T0" fmla="*/ 935038 w 1055"/>
              <a:gd name="T1" fmla="*/ 0 h 2152"/>
              <a:gd name="T2" fmla="*/ 1016000 w 1055"/>
              <a:gd name="T3" fmla="*/ 231775 h 2152"/>
              <a:gd name="T4" fmla="*/ 1166813 w 1055"/>
              <a:gd name="T5" fmla="*/ 555625 h 2152"/>
              <a:gd name="T6" fmla="*/ 1304925 w 1055"/>
              <a:gd name="T7" fmla="*/ 809625 h 2152"/>
              <a:gd name="T8" fmla="*/ 1455738 w 1055"/>
              <a:gd name="T9" fmla="*/ 1122362 h 2152"/>
              <a:gd name="T10" fmla="*/ 1571625 w 1055"/>
              <a:gd name="T11" fmla="*/ 1435100 h 2152"/>
              <a:gd name="T12" fmla="*/ 1595438 w 1055"/>
              <a:gd name="T13" fmla="*/ 1851025 h 2152"/>
              <a:gd name="T14" fmla="*/ 1096963 w 1055"/>
              <a:gd name="T15" fmla="*/ 1944687 h 2152"/>
              <a:gd name="T16" fmla="*/ 552450 w 1055"/>
              <a:gd name="T17" fmla="*/ 2025650 h 2152"/>
              <a:gd name="T18" fmla="*/ 263525 w 1055"/>
              <a:gd name="T19" fmla="*/ 2128837 h 2152"/>
              <a:gd name="T20" fmla="*/ 44450 w 1055"/>
              <a:gd name="T21" fmla="*/ 2395537 h 2152"/>
              <a:gd name="T22" fmla="*/ 9525 w 1055"/>
              <a:gd name="T23" fmla="*/ 3194049 h 2152"/>
              <a:gd name="T24" fmla="*/ 0 w 1055"/>
              <a:gd name="T25" fmla="*/ 3416300 h 215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55"/>
              <a:gd name="T40" fmla="*/ 0 h 2152"/>
              <a:gd name="T41" fmla="*/ 1055 w 1055"/>
              <a:gd name="T42" fmla="*/ 2152 h 215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55" h="2152">
                <a:moveTo>
                  <a:pt x="589" y="0"/>
                </a:moveTo>
                <a:cubicBezTo>
                  <a:pt x="597" y="24"/>
                  <a:pt x="616" y="88"/>
                  <a:pt x="640" y="146"/>
                </a:cubicBezTo>
                <a:cubicBezTo>
                  <a:pt x="664" y="204"/>
                  <a:pt x="705" y="289"/>
                  <a:pt x="735" y="350"/>
                </a:cubicBezTo>
                <a:cubicBezTo>
                  <a:pt x="765" y="411"/>
                  <a:pt x="792" y="451"/>
                  <a:pt x="822" y="510"/>
                </a:cubicBezTo>
                <a:cubicBezTo>
                  <a:pt x="852" y="569"/>
                  <a:pt x="889" y="641"/>
                  <a:pt x="917" y="707"/>
                </a:cubicBezTo>
                <a:cubicBezTo>
                  <a:pt x="945" y="773"/>
                  <a:pt x="975" y="828"/>
                  <a:pt x="990" y="904"/>
                </a:cubicBezTo>
                <a:cubicBezTo>
                  <a:pt x="1005" y="980"/>
                  <a:pt x="1055" y="1113"/>
                  <a:pt x="1005" y="1166"/>
                </a:cubicBezTo>
                <a:cubicBezTo>
                  <a:pt x="955" y="1219"/>
                  <a:pt x="800" y="1207"/>
                  <a:pt x="691" y="1225"/>
                </a:cubicBezTo>
                <a:cubicBezTo>
                  <a:pt x="582" y="1243"/>
                  <a:pt x="435" y="1257"/>
                  <a:pt x="348" y="1276"/>
                </a:cubicBezTo>
                <a:cubicBezTo>
                  <a:pt x="261" y="1295"/>
                  <a:pt x="219" y="1302"/>
                  <a:pt x="166" y="1341"/>
                </a:cubicBezTo>
                <a:cubicBezTo>
                  <a:pt x="113" y="1380"/>
                  <a:pt x="55" y="1397"/>
                  <a:pt x="28" y="1509"/>
                </a:cubicBezTo>
                <a:cubicBezTo>
                  <a:pt x="1" y="1621"/>
                  <a:pt x="11" y="1905"/>
                  <a:pt x="6" y="2012"/>
                </a:cubicBezTo>
                <a:cubicBezTo>
                  <a:pt x="1" y="2119"/>
                  <a:pt x="1" y="2123"/>
                  <a:pt x="0" y="2152"/>
                </a:cubicBezTo>
              </a:path>
            </a:pathLst>
          </a:custGeom>
          <a:noFill/>
          <a:ln w="38100">
            <a:solidFill>
              <a:schemeClr val="bg1"/>
            </a:solidFill>
            <a:round/>
            <a:headEnd/>
            <a:tailEnd/>
          </a:ln>
        </p:spPr>
        <p:txBody>
          <a:bodyPr/>
          <a:lstStyle/>
          <a:p>
            <a:endParaRPr lang="en-US"/>
          </a:p>
        </p:txBody>
      </p:sp>
      <p:pic>
        <p:nvPicPr>
          <p:cNvPr id="22" name="Picture 2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4000" y="4800600"/>
            <a:ext cx="5892800" cy="1054100"/>
          </a:xfrm>
          <a:prstGeom prst="rect">
            <a:avLst/>
          </a:prstGeom>
        </p:spPr>
      </p:pic>
    </p:spTree>
    <p:extLst>
      <p:ext uri="{BB962C8B-B14F-4D97-AF65-F5344CB8AC3E}">
        <p14:creationId xmlns:p14="http://schemas.microsoft.com/office/powerpoint/2010/main" val="20189010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p:txBody>
          <a:bodyPr/>
          <a:lstStyle/>
          <a:p>
            <a:pPr eaLnBrk="1" hangingPunct="1"/>
            <a:r>
              <a:rPr lang="en-US" sz="4000" dirty="0" smtClean="0"/>
              <a:t>UZF6 Package Variables</a:t>
            </a:r>
          </a:p>
        </p:txBody>
      </p:sp>
      <p:sp>
        <p:nvSpPr>
          <p:cNvPr id="1029" name="Text Box 4"/>
          <p:cNvSpPr txBox="1">
            <a:spLocks noChangeArrowheads="1"/>
          </p:cNvSpPr>
          <p:nvPr/>
        </p:nvSpPr>
        <p:spPr bwMode="auto">
          <a:xfrm>
            <a:off x="4260850" y="2838162"/>
            <a:ext cx="4427213" cy="584776"/>
          </a:xfrm>
          <a:prstGeom prst="rect">
            <a:avLst/>
          </a:prstGeom>
          <a:noFill/>
          <a:ln w="15875">
            <a:noFill/>
            <a:miter lim="800000"/>
            <a:headEnd/>
            <a:tailEnd/>
          </a:ln>
        </p:spPr>
        <p:txBody>
          <a:bodyPr wrap="none">
            <a:spAutoFit/>
          </a:bodyPr>
          <a:lstStyle/>
          <a:p>
            <a:r>
              <a:rPr lang="en-US" sz="3200" dirty="0">
                <a:solidFill>
                  <a:srgbClr val="FFFFFF"/>
                </a:solidFill>
              </a:rPr>
              <a:t>Brooks-Corey Equation</a:t>
            </a:r>
          </a:p>
        </p:txBody>
      </p:sp>
      <p:sp>
        <p:nvSpPr>
          <p:cNvPr id="1032" name="Text Box 15"/>
          <p:cNvSpPr txBox="1">
            <a:spLocks noChangeArrowheads="1"/>
          </p:cNvSpPr>
          <p:nvPr/>
        </p:nvSpPr>
        <p:spPr bwMode="auto">
          <a:xfrm>
            <a:off x="4260850" y="4267200"/>
            <a:ext cx="4610156" cy="584776"/>
          </a:xfrm>
          <a:prstGeom prst="rect">
            <a:avLst/>
          </a:prstGeom>
          <a:noFill/>
          <a:ln w="15875">
            <a:noFill/>
            <a:miter lim="800000"/>
            <a:headEnd/>
            <a:tailEnd/>
          </a:ln>
        </p:spPr>
        <p:txBody>
          <a:bodyPr wrap="none">
            <a:spAutoFit/>
          </a:bodyPr>
          <a:lstStyle/>
          <a:p>
            <a:r>
              <a:rPr lang="en-US" sz="3200" dirty="0">
                <a:solidFill>
                  <a:srgbClr val="FFFFFF"/>
                </a:solidFill>
              </a:rPr>
              <a:t>Required input variables</a:t>
            </a:r>
          </a:p>
        </p:txBody>
      </p:sp>
      <p:pic>
        <p:nvPicPr>
          <p:cNvPr id="3" name="Picture 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700" y="2667000"/>
            <a:ext cx="4051300" cy="9271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700" y="4343688"/>
            <a:ext cx="2882900" cy="431800"/>
          </a:xfrm>
          <a:prstGeom prst="rect">
            <a:avLst/>
          </a:prstGeom>
        </p:spPr>
      </p:pic>
    </p:spTree>
    <p:extLst>
      <p:ext uri="{BB962C8B-B14F-4D97-AF65-F5344CB8AC3E}">
        <p14:creationId xmlns:p14="http://schemas.microsoft.com/office/powerpoint/2010/main" val="5664546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247650" y="404813"/>
            <a:ext cx="8610600" cy="1143000"/>
          </a:xfrm>
        </p:spPr>
        <p:txBody>
          <a:bodyPr/>
          <a:lstStyle/>
          <a:p>
            <a:pPr eaLnBrk="1" hangingPunct="1"/>
            <a:r>
              <a:rPr lang="en-US" sz="3800" dirty="0" smtClean="0"/>
              <a:t>UZF6 Package</a:t>
            </a:r>
          </a:p>
        </p:txBody>
      </p:sp>
      <p:sp>
        <p:nvSpPr>
          <p:cNvPr id="16388" name="Rectangle 4"/>
          <p:cNvSpPr>
            <a:spLocks noChangeArrowheads="1"/>
          </p:cNvSpPr>
          <p:nvPr/>
        </p:nvSpPr>
        <p:spPr bwMode="auto">
          <a:xfrm>
            <a:off x="2268538" y="5264150"/>
            <a:ext cx="3635375" cy="1296988"/>
          </a:xfrm>
          <a:prstGeom prst="rect">
            <a:avLst/>
          </a:prstGeom>
          <a:solidFill>
            <a:srgbClr val="3366FF"/>
          </a:solidFill>
          <a:ln w="9525">
            <a:solidFill>
              <a:srgbClr val="3366FF"/>
            </a:solidFill>
            <a:miter lim="800000"/>
            <a:headEnd/>
            <a:tailEnd/>
          </a:ln>
        </p:spPr>
        <p:txBody>
          <a:bodyPr wrap="none" anchor="ctr"/>
          <a:lstStyle/>
          <a:p>
            <a:endParaRPr lang="en-US">
              <a:solidFill>
                <a:srgbClr val="FFFFFF"/>
              </a:solidFill>
            </a:endParaRPr>
          </a:p>
        </p:txBody>
      </p:sp>
      <p:sp>
        <p:nvSpPr>
          <p:cNvPr id="16389" name="Line 5"/>
          <p:cNvSpPr>
            <a:spLocks noChangeShapeType="1"/>
          </p:cNvSpPr>
          <p:nvPr/>
        </p:nvSpPr>
        <p:spPr bwMode="auto">
          <a:xfrm>
            <a:off x="4103688" y="2311400"/>
            <a:ext cx="0" cy="360363"/>
          </a:xfrm>
          <a:prstGeom prst="line">
            <a:avLst/>
          </a:prstGeom>
          <a:noFill/>
          <a:ln w="38100">
            <a:solidFill>
              <a:schemeClr val="bg1"/>
            </a:solidFill>
            <a:round/>
            <a:headEnd/>
            <a:tailEnd type="triangle" w="med" len="med"/>
          </a:ln>
        </p:spPr>
        <p:txBody>
          <a:bodyPr wrap="none"/>
          <a:lstStyle/>
          <a:p>
            <a:endParaRPr lang="en-US">
              <a:solidFill>
                <a:srgbClr val="FFFFFF"/>
              </a:solidFill>
            </a:endParaRPr>
          </a:p>
        </p:txBody>
      </p:sp>
      <p:sp>
        <p:nvSpPr>
          <p:cNvPr id="16390" name="Text Box 6"/>
          <p:cNvSpPr txBox="1">
            <a:spLocks noChangeArrowheads="1"/>
          </p:cNvSpPr>
          <p:nvPr/>
        </p:nvSpPr>
        <p:spPr bwMode="auto">
          <a:xfrm>
            <a:off x="3241219" y="1879600"/>
            <a:ext cx="1653501" cy="477054"/>
          </a:xfrm>
          <a:prstGeom prst="rect">
            <a:avLst/>
          </a:prstGeom>
          <a:noFill/>
          <a:ln w="9525">
            <a:noFill/>
            <a:miter lim="800000"/>
            <a:headEnd/>
            <a:tailEnd/>
          </a:ln>
        </p:spPr>
        <p:txBody>
          <a:bodyPr wrap="none">
            <a:spAutoFit/>
          </a:bodyPr>
          <a:lstStyle/>
          <a:p>
            <a:pPr algn="ctr"/>
            <a:r>
              <a:rPr lang="en-US" sz="2500" i="1" dirty="0">
                <a:solidFill>
                  <a:srgbClr val="FFFFFF"/>
                </a:solidFill>
              </a:rPr>
              <a:t>Infiltration</a:t>
            </a:r>
          </a:p>
        </p:txBody>
      </p:sp>
      <p:sp>
        <p:nvSpPr>
          <p:cNvPr id="16392" name="Text Box 8"/>
          <p:cNvSpPr txBox="1">
            <a:spLocks noChangeArrowheads="1"/>
          </p:cNvSpPr>
          <p:nvPr/>
        </p:nvSpPr>
        <p:spPr bwMode="auto">
          <a:xfrm>
            <a:off x="965923" y="2492375"/>
            <a:ext cx="1663843" cy="477054"/>
          </a:xfrm>
          <a:prstGeom prst="rect">
            <a:avLst/>
          </a:prstGeom>
          <a:noFill/>
          <a:ln w="9525">
            <a:noFill/>
            <a:miter lim="800000"/>
            <a:headEnd/>
            <a:tailEnd/>
          </a:ln>
        </p:spPr>
        <p:txBody>
          <a:bodyPr wrap="none">
            <a:spAutoFit/>
          </a:bodyPr>
          <a:lstStyle/>
          <a:p>
            <a:pPr algn="ctr"/>
            <a:r>
              <a:rPr lang="en-US" sz="2500" dirty="0">
                <a:solidFill>
                  <a:srgbClr val="FFFFFF"/>
                </a:solidFill>
              </a:rPr>
              <a:t>Increasing</a:t>
            </a:r>
          </a:p>
        </p:txBody>
      </p:sp>
      <p:sp>
        <p:nvSpPr>
          <p:cNvPr id="16393" name="Line 9"/>
          <p:cNvSpPr>
            <a:spLocks noChangeShapeType="1"/>
          </p:cNvSpPr>
          <p:nvPr/>
        </p:nvSpPr>
        <p:spPr bwMode="auto">
          <a:xfrm>
            <a:off x="2843213" y="2779713"/>
            <a:ext cx="720725" cy="0"/>
          </a:xfrm>
          <a:prstGeom prst="line">
            <a:avLst/>
          </a:prstGeom>
          <a:noFill/>
          <a:ln w="38100">
            <a:solidFill>
              <a:schemeClr val="bg1"/>
            </a:solidFill>
            <a:round/>
            <a:headEnd/>
            <a:tailEnd type="triangle" w="med" len="med"/>
          </a:ln>
        </p:spPr>
        <p:txBody>
          <a:bodyPr wrap="none"/>
          <a:lstStyle/>
          <a:p>
            <a:endParaRPr lang="en-US">
              <a:solidFill>
                <a:srgbClr val="FFFFFF"/>
              </a:solidFill>
            </a:endParaRPr>
          </a:p>
        </p:txBody>
      </p:sp>
      <p:sp>
        <p:nvSpPr>
          <p:cNvPr id="16394" name="Freeform 10"/>
          <p:cNvSpPr>
            <a:spLocks/>
          </p:cNvSpPr>
          <p:nvPr/>
        </p:nvSpPr>
        <p:spPr bwMode="auto">
          <a:xfrm>
            <a:off x="3816350" y="2995613"/>
            <a:ext cx="1079500" cy="2268537"/>
          </a:xfrm>
          <a:custGeom>
            <a:avLst/>
            <a:gdLst>
              <a:gd name="T0" fmla="*/ 1079500 w 680"/>
              <a:gd name="T1" fmla="*/ 0 h 1429"/>
              <a:gd name="T2" fmla="*/ 900113 w 680"/>
              <a:gd name="T3" fmla="*/ 180975 h 1429"/>
              <a:gd name="T4" fmla="*/ 647700 w 680"/>
              <a:gd name="T5" fmla="*/ 541337 h 1429"/>
              <a:gd name="T6" fmla="*/ 179387 w 680"/>
              <a:gd name="T7" fmla="*/ 1584324 h 1429"/>
              <a:gd name="T8" fmla="*/ 0 w 680"/>
              <a:gd name="T9" fmla="*/ 2268537 h 1429"/>
              <a:gd name="T10" fmla="*/ 0 60000 65536"/>
              <a:gd name="T11" fmla="*/ 0 60000 65536"/>
              <a:gd name="T12" fmla="*/ 0 60000 65536"/>
              <a:gd name="T13" fmla="*/ 0 60000 65536"/>
              <a:gd name="T14" fmla="*/ 0 60000 65536"/>
              <a:gd name="T15" fmla="*/ 0 w 680"/>
              <a:gd name="T16" fmla="*/ 0 h 1429"/>
              <a:gd name="T17" fmla="*/ 680 w 680"/>
              <a:gd name="T18" fmla="*/ 1429 h 1429"/>
            </a:gdLst>
            <a:ahLst/>
            <a:cxnLst>
              <a:cxn ang="T10">
                <a:pos x="T0" y="T1"/>
              </a:cxn>
              <a:cxn ang="T11">
                <a:pos x="T2" y="T3"/>
              </a:cxn>
              <a:cxn ang="T12">
                <a:pos x="T4" y="T5"/>
              </a:cxn>
              <a:cxn ang="T13">
                <a:pos x="T6" y="T7"/>
              </a:cxn>
              <a:cxn ang="T14">
                <a:pos x="T8" y="T9"/>
              </a:cxn>
            </a:cxnLst>
            <a:rect l="T15" t="T16" r="T17" b="T18"/>
            <a:pathLst>
              <a:path w="680" h="1429">
                <a:moveTo>
                  <a:pt x="680" y="0"/>
                </a:moveTo>
                <a:cubicBezTo>
                  <a:pt x="646" y="28"/>
                  <a:pt x="612" y="57"/>
                  <a:pt x="567" y="114"/>
                </a:cubicBezTo>
                <a:cubicBezTo>
                  <a:pt x="522" y="171"/>
                  <a:pt x="484" y="194"/>
                  <a:pt x="408" y="341"/>
                </a:cubicBezTo>
                <a:cubicBezTo>
                  <a:pt x="332" y="488"/>
                  <a:pt x="181" y="817"/>
                  <a:pt x="113" y="998"/>
                </a:cubicBezTo>
                <a:cubicBezTo>
                  <a:pt x="45" y="1179"/>
                  <a:pt x="19" y="1357"/>
                  <a:pt x="0" y="1429"/>
                </a:cubicBezTo>
              </a:path>
            </a:pathLst>
          </a:custGeom>
          <a:noFill/>
          <a:ln w="38100">
            <a:solidFill>
              <a:schemeClr val="bg1"/>
            </a:solidFill>
            <a:round/>
            <a:headEnd/>
            <a:tailEnd/>
          </a:ln>
        </p:spPr>
        <p:txBody>
          <a:bodyPr wrap="none"/>
          <a:lstStyle/>
          <a:p>
            <a:endParaRPr lang="en-US">
              <a:solidFill>
                <a:srgbClr val="FFFFFF"/>
              </a:solidFill>
            </a:endParaRPr>
          </a:p>
        </p:txBody>
      </p:sp>
      <p:sp>
        <p:nvSpPr>
          <p:cNvPr id="16395" name="Line 11"/>
          <p:cNvSpPr>
            <a:spLocks noChangeShapeType="1"/>
          </p:cNvSpPr>
          <p:nvPr/>
        </p:nvSpPr>
        <p:spPr bwMode="auto">
          <a:xfrm flipH="1">
            <a:off x="2268538" y="5264150"/>
            <a:ext cx="1547812" cy="0"/>
          </a:xfrm>
          <a:prstGeom prst="line">
            <a:avLst/>
          </a:prstGeom>
          <a:noFill/>
          <a:ln w="38100">
            <a:solidFill>
              <a:schemeClr val="tx1"/>
            </a:solidFill>
            <a:round/>
            <a:headEnd/>
            <a:tailEnd/>
          </a:ln>
        </p:spPr>
        <p:txBody>
          <a:bodyPr wrap="none"/>
          <a:lstStyle/>
          <a:p>
            <a:endParaRPr lang="en-US">
              <a:solidFill>
                <a:srgbClr val="FFFFFF"/>
              </a:solidFill>
            </a:endParaRPr>
          </a:p>
        </p:txBody>
      </p:sp>
      <p:sp>
        <p:nvSpPr>
          <p:cNvPr id="16396" name="Line 12"/>
          <p:cNvSpPr>
            <a:spLocks noChangeShapeType="1"/>
          </p:cNvSpPr>
          <p:nvPr/>
        </p:nvSpPr>
        <p:spPr bwMode="auto">
          <a:xfrm>
            <a:off x="2268538" y="4616450"/>
            <a:ext cx="3635375" cy="0"/>
          </a:xfrm>
          <a:prstGeom prst="line">
            <a:avLst/>
          </a:prstGeom>
          <a:noFill/>
          <a:ln w="28575">
            <a:solidFill>
              <a:srgbClr val="3366FF"/>
            </a:solidFill>
            <a:prstDash val="dash"/>
            <a:round/>
            <a:headEnd/>
            <a:tailEnd/>
          </a:ln>
        </p:spPr>
        <p:txBody>
          <a:bodyPr wrap="none"/>
          <a:lstStyle/>
          <a:p>
            <a:endParaRPr lang="en-US">
              <a:solidFill>
                <a:srgbClr val="FFFFFF"/>
              </a:solidFill>
            </a:endParaRPr>
          </a:p>
        </p:txBody>
      </p:sp>
      <p:sp>
        <p:nvSpPr>
          <p:cNvPr id="16397" name="AutoShape 13"/>
          <p:cNvSpPr>
            <a:spLocks noChangeArrowheads="1"/>
          </p:cNvSpPr>
          <p:nvPr/>
        </p:nvSpPr>
        <p:spPr bwMode="auto">
          <a:xfrm rot="10800000">
            <a:off x="5002213" y="4352925"/>
            <a:ext cx="215900" cy="215900"/>
          </a:xfrm>
          <a:prstGeom prst="triangle">
            <a:avLst>
              <a:gd name="adj" fmla="val 50000"/>
            </a:avLst>
          </a:prstGeom>
          <a:noFill/>
          <a:ln w="38100">
            <a:solidFill>
              <a:schemeClr val="folHlink"/>
            </a:solidFill>
            <a:miter lim="800000"/>
            <a:headEnd/>
            <a:tailEnd/>
          </a:ln>
        </p:spPr>
        <p:txBody>
          <a:bodyPr wrap="none" anchor="ctr"/>
          <a:lstStyle/>
          <a:p>
            <a:endParaRPr lang="en-US">
              <a:solidFill>
                <a:srgbClr val="FFFFFF"/>
              </a:solidFill>
            </a:endParaRPr>
          </a:p>
        </p:txBody>
      </p:sp>
      <p:sp>
        <p:nvSpPr>
          <p:cNvPr id="16398" name="AutoShape 14"/>
          <p:cNvSpPr>
            <a:spLocks noChangeArrowheads="1"/>
          </p:cNvSpPr>
          <p:nvPr/>
        </p:nvSpPr>
        <p:spPr bwMode="auto">
          <a:xfrm rot="10800000">
            <a:off x="5076825" y="5013325"/>
            <a:ext cx="215900" cy="215900"/>
          </a:xfrm>
          <a:prstGeom prst="triangle">
            <a:avLst>
              <a:gd name="adj" fmla="val 50000"/>
            </a:avLst>
          </a:prstGeom>
          <a:noFill/>
          <a:ln w="38100">
            <a:solidFill>
              <a:schemeClr val="bg1"/>
            </a:solidFill>
            <a:prstDash val="sysDot"/>
            <a:miter lim="800000"/>
            <a:headEnd/>
            <a:tailEnd/>
          </a:ln>
        </p:spPr>
        <p:txBody>
          <a:bodyPr wrap="none" anchor="ctr"/>
          <a:lstStyle/>
          <a:p>
            <a:endParaRPr lang="en-US">
              <a:solidFill>
                <a:srgbClr val="FFFFFF"/>
              </a:solidFill>
            </a:endParaRPr>
          </a:p>
        </p:txBody>
      </p:sp>
      <p:sp>
        <p:nvSpPr>
          <p:cNvPr id="16399" name="Text Box 15"/>
          <p:cNvSpPr txBox="1">
            <a:spLocks noChangeArrowheads="1"/>
          </p:cNvSpPr>
          <p:nvPr/>
        </p:nvSpPr>
        <p:spPr bwMode="auto">
          <a:xfrm>
            <a:off x="6203453" y="4368112"/>
            <a:ext cx="2483347" cy="861774"/>
          </a:xfrm>
          <a:prstGeom prst="rect">
            <a:avLst/>
          </a:prstGeom>
          <a:noFill/>
          <a:ln w="9525">
            <a:noFill/>
            <a:miter lim="800000"/>
            <a:headEnd/>
            <a:tailEnd/>
          </a:ln>
        </p:spPr>
        <p:txBody>
          <a:bodyPr wrap="none">
            <a:spAutoFit/>
          </a:bodyPr>
          <a:lstStyle/>
          <a:p>
            <a:r>
              <a:rPr lang="en-US" sz="2500" dirty="0">
                <a:solidFill>
                  <a:srgbClr val="FFFFFF"/>
                </a:solidFill>
              </a:rPr>
              <a:t>New water table </a:t>
            </a:r>
            <a:r>
              <a:rPr lang="en-US" sz="2500" dirty="0" smtClean="0">
                <a:solidFill>
                  <a:srgbClr val="FFFFFF"/>
                </a:solidFill>
              </a:rPr>
              <a:t/>
            </a:r>
            <a:br>
              <a:rPr lang="en-US" sz="2500" dirty="0" smtClean="0">
                <a:solidFill>
                  <a:srgbClr val="FFFFFF"/>
                </a:solidFill>
              </a:rPr>
            </a:br>
            <a:r>
              <a:rPr lang="en-US" sz="2500" dirty="0" smtClean="0">
                <a:solidFill>
                  <a:srgbClr val="FFFFFF"/>
                </a:solidFill>
              </a:rPr>
              <a:t>level</a:t>
            </a:r>
            <a:endParaRPr lang="en-US" sz="2500" dirty="0">
              <a:solidFill>
                <a:srgbClr val="FFFFFF"/>
              </a:solidFill>
            </a:endParaRPr>
          </a:p>
        </p:txBody>
      </p:sp>
      <p:sp>
        <p:nvSpPr>
          <p:cNvPr id="16400" name="Line 16"/>
          <p:cNvSpPr>
            <a:spLocks noChangeShapeType="1"/>
          </p:cNvSpPr>
          <p:nvPr/>
        </p:nvSpPr>
        <p:spPr bwMode="auto">
          <a:xfrm flipH="1">
            <a:off x="5917868" y="4616450"/>
            <a:ext cx="323850" cy="0"/>
          </a:xfrm>
          <a:prstGeom prst="line">
            <a:avLst/>
          </a:prstGeom>
          <a:noFill/>
          <a:ln w="28575">
            <a:solidFill>
              <a:schemeClr val="bg1"/>
            </a:solidFill>
            <a:round/>
            <a:headEnd/>
            <a:tailEnd type="triangle" w="med" len="med"/>
          </a:ln>
        </p:spPr>
        <p:txBody>
          <a:bodyPr wrap="none"/>
          <a:lstStyle/>
          <a:p>
            <a:endParaRPr lang="en-US">
              <a:solidFill>
                <a:srgbClr val="FFFFFF"/>
              </a:solidFill>
            </a:endParaRPr>
          </a:p>
        </p:txBody>
      </p:sp>
      <p:sp>
        <p:nvSpPr>
          <p:cNvPr id="16402" name="Line 18"/>
          <p:cNvSpPr>
            <a:spLocks noChangeShapeType="1"/>
          </p:cNvSpPr>
          <p:nvPr/>
        </p:nvSpPr>
        <p:spPr bwMode="auto">
          <a:xfrm>
            <a:off x="4284663" y="5042892"/>
            <a:ext cx="0" cy="215900"/>
          </a:xfrm>
          <a:prstGeom prst="line">
            <a:avLst/>
          </a:prstGeom>
          <a:noFill/>
          <a:ln w="28575">
            <a:solidFill>
              <a:schemeClr val="bg1"/>
            </a:solidFill>
            <a:round/>
            <a:headEnd/>
            <a:tailEnd type="triangle" w="med" len="med"/>
          </a:ln>
        </p:spPr>
        <p:txBody>
          <a:bodyPr wrap="none"/>
          <a:lstStyle/>
          <a:p>
            <a:endParaRPr lang="en-US">
              <a:solidFill>
                <a:srgbClr val="FFFFFF"/>
              </a:solidFill>
            </a:endParaRPr>
          </a:p>
        </p:txBody>
      </p:sp>
      <p:sp>
        <p:nvSpPr>
          <p:cNvPr id="16406" name="Freeform 22"/>
          <p:cNvSpPr>
            <a:spLocks/>
          </p:cNvSpPr>
          <p:nvPr/>
        </p:nvSpPr>
        <p:spPr bwMode="auto">
          <a:xfrm>
            <a:off x="2303463" y="4652963"/>
            <a:ext cx="1620837" cy="576262"/>
          </a:xfrm>
          <a:custGeom>
            <a:avLst/>
            <a:gdLst>
              <a:gd name="T0" fmla="*/ 0 w 1021"/>
              <a:gd name="T1" fmla="*/ 0 h 363"/>
              <a:gd name="T2" fmla="*/ 0 w 1021"/>
              <a:gd name="T3" fmla="*/ 576262 h 363"/>
              <a:gd name="T4" fmla="*/ 1476375 w 1021"/>
              <a:gd name="T5" fmla="*/ 576262 h 363"/>
              <a:gd name="T6" fmla="*/ 1620837 w 1021"/>
              <a:gd name="T7" fmla="*/ 0 h 363"/>
              <a:gd name="T8" fmla="*/ 0 w 1021"/>
              <a:gd name="T9" fmla="*/ 0 h 363"/>
              <a:gd name="T10" fmla="*/ 0 60000 65536"/>
              <a:gd name="T11" fmla="*/ 0 60000 65536"/>
              <a:gd name="T12" fmla="*/ 0 60000 65536"/>
              <a:gd name="T13" fmla="*/ 0 60000 65536"/>
              <a:gd name="T14" fmla="*/ 0 60000 65536"/>
              <a:gd name="T15" fmla="*/ 0 w 1021"/>
              <a:gd name="T16" fmla="*/ 0 h 363"/>
              <a:gd name="T17" fmla="*/ 1021 w 1021"/>
              <a:gd name="T18" fmla="*/ 363 h 363"/>
            </a:gdLst>
            <a:ahLst/>
            <a:cxnLst>
              <a:cxn ang="T10">
                <a:pos x="T0" y="T1"/>
              </a:cxn>
              <a:cxn ang="T11">
                <a:pos x="T2" y="T3"/>
              </a:cxn>
              <a:cxn ang="T12">
                <a:pos x="T4" y="T5"/>
              </a:cxn>
              <a:cxn ang="T13">
                <a:pos x="T6" y="T7"/>
              </a:cxn>
              <a:cxn ang="T14">
                <a:pos x="T8" y="T9"/>
              </a:cxn>
            </a:cxnLst>
            <a:rect l="T15" t="T16" r="T17" b="T18"/>
            <a:pathLst>
              <a:path w="1021" h="363">
                <a:moveTo>
                  <a:pt x="0" y="0"/>
                </a:moveTo>
                <a:lnTo>
                  <a:pt x="0" y="363"/>
                </a:lnTo>
                <a:lnTo>
                  <a:pt x="930" y="363"/>
                </a:lnTo>
                <a:lnTo>
                  <a:pt x="1021" y="0"/>
                </a:lnTo>
                <a:lnTo>
                  <a:pt x="0" y="0"/>
                </a:lnTo>
                <a:close/>
              </a:path>
            </a:pathLst>
          </a:custGeom>
          <a:noFill/>
          <a:ln w="25400">
            <a:solidFill>
              <a:schemeClr val="hlink"/>
            </a:solidFill>
            <a:prstDash val="dash"/>
            <a:round/>
            <a:headEnd/>
            <a:tailEnd/>
          </a:ln>
        </p:spPr>
        <p:txBody>
          <a:bodyPr wrap="none"/>
          <a:lstStyle/>
          <a:p>
            <a:endParaRPr lang="en-US">
              <a:solidFill>
                <a:srgbClr val="FFFFFF"/>
              </a:solidFill>
            </a:endParaRPr>
          </a:p>
        </p:txBody>
      </p:sp>
      <p:sp>
        <p:nvSpPr>
          <p:cNvPr id="2" name="TextBox 1"/>
          <p:cNvSpPr txBox="1"/>
          <p:nvPr/>
        </p:nvSpPr>
        <p:spPr>
          <a:xfrm>
            <a:off x="247650" y="1371600"/>
            <a:ext cx="6371631" cy="400110"/>
          </a:xfrm>
          <a:prstGeom prst="rect">
            <a:avLst/>
          </a:prstGeom>
          <a:noFill/>
        </p:spPr>
        <p:txBody>
          <a:bodyPr wrap="none" rtlCol="0">
            <a:spAutoFit/>
          </a:bodyPr>
          <a:lstStyle/>
          <a:p>
            <a:r>
              <a:rPr lang="en-US" sz="2000" dirty="0">
                <a:solidFill>
                  <a:srgbClr val="FFFFFF"/>
                </a:solidFill>
              </a:rPr>
              <a:t>Water Table is Below Land Surface: Water Table Rises</a:t>
            </a:r>
          </a:p>
        </p:txBody>
      </p:sp>
      <p:sp>
        <p:nvSpPr>
          <p:cNvPr id="16387" name="Rectangle 3"/>
          <p:cNvSpPr>
            <a:spLocks noChangeArrowheads="1"/>
          </p:cNvSpPr>
          <p:nvPr/>
        </p:nvSpPr>
        <p:spPr bwMode="auto">
          <a:xfrm>
            <a:off x="2268538" y="2995613"/>
            <a:ext cx="3635375" cy="3565525"/>
          </a:xfrm>
          <a:prstGeom prst="rect">
            <a:avLst/>
          </a:prstGeom>
          <a:noFill/>
          <a:ln w="28575">
            <a:solidFill>
              <a:srgbClr val="FFFF00"/>
            </a:solidFill>
            <a:miter lim="800000"/>
            <a:headEnd/>
            <a:tailEnd/>
          </a:ln>
        </p:spPr>
        <p:txBody>
          <a:bodyPr wrap="none" anchor="ctr"/>
          <a:lstStyle/>
          <a:p>
            <a:endParaRPr lang="en-US">
              <a:solidFill>
                <a:srgbClr val="FFFFFF"/>
              </a:solidFill>
            </a:endParaRPr>
          </a:p>
        </p:txBody>
      </p:sp>
      <p:pic>
        <p:nvPicPr>
          <p:cNvPr id="24" name="Picture 23"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4419600"/>
            <a:ext cx="889000" cy="279400"/>
          </a:xfrm>
          <a:prstGeom prst="rect">
            <a:avLst/>
          </a:prstGeom>
        </p:spPr>
      </p:pic>
      <p:pic>
        <p:nvPicPr>
          <p:cNvPr id="25" name="Picture 2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5800" y="5105400"/>
            <a:ext cx="152400" cy="241300"/>
          </a:xfrm>
          <a:prstGeom prst="rect">
            <a:avLst/>
          </a:prstGeom>
        </p:spPr>
      </p:pic>
      <p:pic>
        <p:nvPicPr>
          <p:cNvPr id="26" name="Picture 2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5400" y="2576370"/>
            <a:ext cx="177800" cy="279400"/>
          </a:xfrm>
          <a:prstGeom prst="rect">
            <a:avLst/>
          </a:prstGeom>
        </p:spPr>
      </p:pic>
      <p:pic>
        <p:nvPicPr>
          <p:cNvPr id="27" name="Picture 2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9400" y="4800600"/>
            <a:ext cx="584200" cy="330200"/>
          </a:xfrm>
          <a:prstGeom prst="rect">
            <a:avLst/>
          </a:prstGeom>
        </p:spPr>
      </p:pic>
      <p:pic>
        <p:nvPicPr>
          <p:cNvPr id="3" name="Picture 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05693" y="4699000"/>
            <a:ext cx="546100" cy="330200"/>
          </a:xfrm>
          <a:prstGeom prst="rect">
            <a:avLst/>
          </a:prstGeom>
        </p:spPr>
      </p:pic>
    </p:spTree>
    <p:extLst>
      <p:ext uri="{BB962C8B-B14F-4D97-AF65-F5344CB8AC3E}">
        <p14:creationId xmlns:p14="http://schemas.microsoft.com/office/powerpoint/2010/main" val="414952930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685800" y="404813"/>
            <a:ext cx="7772400" cy="1143000"/>
          </a:xfrm>
        </p:spPr>
        <p:txBody>
          <a:bodyPr/>
          <a:lstStyle/>
          <a:p>
            <a:pPr eaLnBrk="1" hangingPunct="1"/>
            <a:r>
              <a:rPr lang="en-US" sz="3800" dirty="0" smtClean="0"/>
              <a:t>UZF6 Package</a:t>
            </a:r>
          </a:p>
        </p:txBody>
      </p:sp>
      <p:sp>
        <p:nvSpPr>
          <p:cNvPr id="17411" name="Rectangle 3"/>
          <p:cNvSpPr>
            <a:spLocks noChangeArrowheads="1"/>
          </p:cNvSpPr>
          <p:nvPr/>
        </p:nvSpPr>
        <p:spPr bwMode="auto">
          <a:xfrm>
            <a:off x="3030538" y="2995613"/>
            <a:ext cx="3635375" cy="3565525"/>
          </a:xfrm>
          <a:prstGeom prst="rect">
            <a:avLst/>
          </a:prstGeom>
          <a:noFill/>
          <a:ln w="28575">
            <a:solidFill>
              <a:srgbClr val="FFFF00"/>
            </a:solidFill>
            <a:miter lim="800000"/>
            <a:headEnd/>
            <a:tailEnd/>
          </a:ln>
        </p:spPr>
        <p:txBody>
          <a:bodyPr wrap="none" anchor="ctr"/>
          <a:lstStyle/>
          <a:p>
            <a:endParaRPr lang="en-US">
              <a:solidFill>
                <a:srgbClr val="FFFFFF"/>
              </a:solidFill>
            </a:endParaRPr>
          </a:p>
        </p:txBody>
      </p:sp>
      <p:sp>
        <p:nvSpPr>
          <p:cNvPr id="17412" name="Rectangle 4"/>
          <p:cNvSpPr>
            <a:spLocks noChangeArrowheads="1"/>
          </p:cNvSpPr>
          <p:nvPr/>
        </p:nvSpPr>
        <p:spPr bwMode="auto">
          <a:xfrm>
            <a:off x="3030538" y="5264150"/>
            <a:ext cx="3635375" cy="1296988"/>
          </a:xfrm>
          <a:prstGeom prst="rect">
            <a:avLst/>
          </a:prstGeom>
          <a:solidFill>
            <a:srgbClr val="3366FF"/>
          </a:solidFill>
          <a:ln w="9525">
            <a:solidFill>
              <a:srgbClr val="3366FF"/>
            </a:solidFill>
            <a:miter lim="800000"/>
            <a:headEnd/>
            <a:tailEnd/>
          </a:ln>
        </p:spPr>
        <p:txBody>
          <a:bodyPr wrap="none" anchor="ctr"/>
          <a:lstStyle/>
          <a:p>
            <a:endParaRPr lang="en-US">
              <a:solidFill>
                <a:srgbClr val="FFFFFF"/>
              </a:solidFill>
            </a:endParaRPr>
          </a:p>
        </p:txBody>
      </p:sp>
      <p:sp>
        <p:nvSpPr>
          <p:cNvPr id="17413" name="Line 5"/>
          <p:cNvSpPr>
            <a:spLocks noChangeShapeType="1"/>
          </p:cNvSpPr>
          <p:nvPr/>
        </p:nvSpPr>
        <p:spPr bwMode="auto">
          <a:xfrm>
            <a:off x="4865688" y="2311400"/>
            <a:ext cx="0" cy="360363"/>
          </a:xfrm>
          <a:prstGeom prst="line">
            <a:avLst/>
          </a:prstGeom>
          <a:noFill/>
          <a:ln w="38100">
            <a:solidFill>
              <a:schemeClr val="bg1"/>
            </a:solidFill>
            <a:round/>
            <a:headEnd/>
            <a:tailEnd type="triangle" w="med" len="med"/>
          </a:ln>
        </p:spPr>
        <p:txBody>
          <a:bodyPr wrap="none"/>
          <a:lstStyle/>
          <a:p>
            <a:endParaRPr lang="en-US">
              <a:solidFill>
                <a:srgbClr val="FFFFFF"/>
              </a:solidFill>
            </a:endParaRPr>
          </a:p>
        </p:txBody>
      </p:sp>
      <p:sp>
        <p:nvSpPr>
          <p:cNvPr id="17414" name="Text Box 6"/>
          <p:cNvSpPr txBox="1">
            <a:spLocks noChangeArrowheads="1"/>
          </p:cNvSpPr>
          <p:nvPr/>
        </p:nvSpPr>
        <p:spPr bwMode="auto">
          <a:xfrm>
            <a:off x="4003219" y="1879600"/>
            <a:ext cx="1653501" cy="477054"/>
          </a:xfrm>
          <a:prstGeom prst="rect">
            <a:avLst/>
          </a:prstGeom>
          <a:noFill/>
          <a:ln w="9525">
            <a:noFill/>
            <a:miter lim="800000"/>
            <a:headEnd/>
            <a:tailEnd/>
          </a:ln>
        </p:spPr>
        <p:txBody>
          <a:bodyPr wrap="none">
            <a:spAutoFit/>
          </a:bodyPr>
          <a:lstStyle/>
          <a:p>
            <a:pPr algn="ctr"/>
            <a:r>
              <a:rPr lang="en-US" sz="2500" i="1">
                <a:solidFill>
                  <a:srgbClr val="FFFFFF"/>
                </a:solidFill>
              </a:rPr>
              <a:t>Infiltration</a:t>
            </a:r>
          </a:p>
        </p:txBody>
      </p:sp>
      <p:sp>
        <p:nvSpPr>
          <p:cNvPr id="17416" name="Text Box 8"/>
          <p:cNvSpPr txBox="1">
            <a:spLocks noChangeArrowheads="1"/>
          </p:cNvSpPr>
          <p:nvPr/>
        </p:nvSpPr>
        <p:spPr bwMode="auto">
          <a:xfrm>
            <a:off x="1688480" y="2492375"/>
            <a:ext cx="1742730" cy="477054"/>
          </a:xfrm>
          <a:prstGeom prst="rect">
            <a:avLst/>
          </a:prstGeom>
          <a:noFill/>
          <a:ln w="9525">
            <a:noFill/>
            <a:miter lim="800000"/>
            <a:headEnd/>
            <a:tailEnd/>
          </a:ln>
        </p:spPr>
        <p:txBody>
          <a:bodyPr wrap="none">
            <a:spAutoFit/>
          </a:bodyPr>
          <a:lstStyle/>
          <a:p>
            <a:pPr algn="ctr"/>
            <a:r>
              <a:rPr lang="en-US" sz="2500" i="1" dirty="0">
                <a:solidFill>
                  <a:srgbClr val="FFFFFF"/>
                </a:solidFill>
              </a:rPr>
              <a:t>Increasing</a:t>
            </a:r>
          </a:p>
        </p:txBody>
      </p:sp>
      <p:sp>
        <p:nvSpPr>
          <p:cNvPr id="17417" name="Line 9"/>
          <p:cNvSpPr>
            <a:spLocks noChangeShapeType="1"/>
          </p:cNvSpPr>
          <p:nvPr/>
        </p:nvSpPr>
        <p:spPr bwMode="auto">
          <a:xfrm>
            <a:off x="3605213" y="2779713"/>
            <a:ext cx="720725" cy="0"/>
          </a:xfrm>
          <a:prstGeom prst="line">
            <a:avLst/>
          </a:prstGeom>
          <a:noFill/>
          <a:ln w="38100">
            <a:solidFill>
              <a:schemeClr val="bg1"/>
            </a:solidFill>
            <a:round/>
            <a:headEnd/>
            <a:tailEnd type="triangle" w="med" len="med"/>
          </a:ln>
        </p:spPr>
        <p:txBody>
          <a:bodyPr wrap="none"/>
          <a:lstStyle/>
          <a:p>
            <a:endParaRPr lang="en-US">
              <a:solidFill>
                <a:srgbClr val="FFFFFF"/>
              </a:solidFill>
            </a:endParaRPr>
          </a:p>
        </p:txBody>
      </p:sp>
      <p:sp>
        <p:nvSpPr>
          <p:cNvPr id="17418" name="Freeform 10"/>
          <p:cNvSpPr>
            <a:spLocks/>
          </p:cNvSpPr>
          <p:nvPr/>
        </p:nvSpPr>
        <p:spPr bwMode="auto">
          <a:xfrm>
            <a:off x="4578350" y="2995613"/>
            <a:ext cx="1079500" cy="1874837"/>
          </a:xfrm>
          <a:custGeom>
            <a:avLst/>
            <a:gdLst>
              <a:gd name="T0" fmla="*/ 1079500 w 680"/>
              <a:gd name="T1" fmla="*/ 0 h 1429"/>
              <a:gd name="T2" fmla="*/ 900113 w 680"/>
              <a:gd name="T3" fmla="*/ 149567 h 1429"/>
              <a:gd name="T4" fmla="*/ 647700 w 680"/>
              <a:gd name="T5" fmla="*/ 447389 h 1429"/>
              <a:gd name="T6" fmla="*/ 179387 w 680"/>
              <a:gd name="T7" fmla="*/ 1309368 h 1429"/>
              <a:gd name="T8" fmla="*/ 0 w 680"/>
              <a:gd name="T9" fmla="*/ 1874837 h 1429"/>
              <a:gd name="T10" fmla="*/ 0 60000 65536"/>
              <a:gd name="T11" fmla="*/ 0 60000 65536"/>
              <a:gd name="T12" fmla="*/ 0 60000 65536"/>
              <a:gd name="T13" fmla="*/ 0 60000 65536"/>
              <a:gd name="T14" fmla="*/ 0 60000 65536"/>
              <a:gd name="T15" fmla="*/ 0 w 680"/>
              <a:gd name="T16" fmla="*/ 0 h 1429"/>
              <a:gd name="T17" fmla="*/ 680 w 680"/>
              <a:gd name="T18" fmla="*/ 1429 h 1429"/>
            </a:gdLst>
            <a:ahLst/>
            <a:cxnLst>
              <a:cxn ang="T10">
                <a:pos x="T0" y="T1"/>
              </a:cxn>
              <a:cxn ang="T11">
                <a:pos x="T2" y="T3"/>
              </a:cxn>
              <a:cxn ang="T12">
                <a:pos x="T4" y="T5"/>
              </a:cxn>
              <a:cxn ang="T13">
                <a:pos x="T6" y="T7"/>
              </a:cxn>
              <a:cxn ang="T14">
                <a:pos x="T8" y="T9"/>
              </a:cxn>
            </a:cxnLst>
            <a:rect l="T15" t="T16" r="T17" b="T18"/>
            <a:pathLst>
              <a:path w="680" h="1429">
                <a:moveTo>
                  <a:pt x="680" y="0"/>
                </a:moveTo>
                <a:cubicBezTo>
                  <a:pt x="646" y="28"/>
                  <a:pt x="612" y="57"/>
                  <a:pt x="567" y="114"/>
                </a:cubicBezTo>
                <a:cubicBezTo>
                  <a:pt x="522" y="171"/>
                  <a:pt x="484" y="194"/>
                  <a:pt x="408" y="341"/>
                </a:cubicBezTo>
                <a:cubicBezTo>
                  <a:pt x="332" y="488"/>
                  <a:pt x="181" y="817"/>
                  <a:pt x="113" y="998"/>
                </a:cubicBezTo>
                <a:cubicBezTo>
                  <a:pt x="45" y="1179"/>
                  <a:pt x="19" y="1357"/>
                  <a:pt x="0" y="1429"/>
                </a:cubicBezTo>
              </a:path>
            </a:pathLst>
          </a:custGeom>
          <a:noFill/>
          <a:ln w="38100">
            <a:solidFill>
              <a:schemeClr val="bg1"/>
            </a:solidFill>
            <a:round/>
            <a:headEnd/>
            <a:tailEnd/>
          </a:ln>
        </p:spPr>
        <p:txBody>
          <a:bodyPr wrap="none"/>
          <a:lstStyle/>
          <a:p>
            <a:endParaRPr lang="en-US">
              <a:solidFill>
                <a:srgbClr val="FFFFFF"/>
              </a:solidFill>
            </a:endParaRPr>
          </a:p>
        </p:txBody>
      </p:sp>
      <p:sp>
        <p:nvSpPr>
          <p:cNvPr id="17419" name="Line 11"/>
          <p:cNvSpPr>
            <a:spLocks noChangeShapeType="1"/>
          </p:cNvSpPr>
          <p:nvPr/>
        </p:nvSpPr>
        <p:spPr bwMode="auto">
          <a:xfrm flipH="1">
            <a:off x="3030538" y="4857750"/>
            <a:ext cx="1547812" cy="0"/>
          </a:xfrm>
          <a:prstGeom prst="line">
            <a:avLst/>
          </a:prstGeom>
          <a:noFill/>
          <a:ln w="38100">
            <a:solidFill>
              <a:schemeClr val="bg1"/>
            </a:solidFill>
            <a:round/>
            <a:headEnd/>
            <a:tailEnd/>
          </a:ln>
        </p:spPr>
        <p:txBody>
          <a:bodyPr wrap="none"/>
          <a:lstStyle/>
          <a:p>
            <a:endParaRPr lang="en-US">
              <a:solidFill>
                <a:srgbClr val="FFFFFF"/>
              </a:solidFill>
            </a:endParaRPr>
          </a:p>
        </p:txBody>
      </p:sp>
      <p:sp>
        <p:nvSpPr>
          <p:cNvPr id="17420" name="Line 12"/>
          <p:cNvSpPr>
            <a:spLocks noChangeShapeType="1"/>
          </p:cNvSpPr>
          <p:nvPr/>
        </p:nvSpPr>
        <p:spPr bwMode="auto">
          <a:xfrm>
            <a:off x="3030538" y="4616450"/>
            <a:ext cx="3635375" cy="0"/>
          </a:xfrm>
          <a:prstGeom prst="line">
            <a:avLst/>
          </a:prstGeom>
          <a:noFill/>
          <a:ln w="28575">
            <a:solidFill>
              <a:srgbClr val="3366FF"/>
            </a:solidFill>
            <a:prstDash val="dash"/>
            <a:round/>
            <a:headEnd/>
            <a:tailEnd/>
          </a:ln>
        </p:spPr>
        <p:txBody>
          <a:bodyPr wrap="none"/>
          <a:lstStyle/>
          <a:p>
            <a:endParaRPr lang="en-US">
              <a:solidFill>
                <a:srgbClr val="FFFFFF"/>
              </a:solidFill>
            </a:endParaRPr>
          </a:p>
        </p:txBody>
      </p:sp>
      <p:sp>
        <p:nvSpPr>
          <p:cNvPr id="17421" name="AutoShape 13"/>
          <p:cNvSpPr>
            <a:spLocks noChangeArrowheads="1"/>
          </p:cNvSpPr>
          <p:nvPr/>
        </p:nvSpPr>
        <p:spPr bwMode="auto">
          <a:xfrm rot="10800000">
            <a:off x="5802313" y="5026025"/>
            <a:ext cx="215900" cy="215900"/>
          </a:xfrm>
          <a:prstGeom prst="triangle">
            <a:avLst>
              <a:gd name="adj" fmla="val 50000"/>
            </a:avLst>
          </a:prstGeom>
          <a:noFill/>
          <a:ln w="38100">
            <a:solidFill>
              <a:schemeClr val="folHlink"/>
            </a:solidFill>
            <a:miter lim="800000"/>
            <a:headEnd/>
            <a:tailEnd/>
          </a:ln>
        </p:spPr>
        <p:txBody>
          <a:bodyPr wrap="none" anchor="ctr"/>
          <a:lstStyle/>
          <a:p>
            <a:endParaRPr lang="en-US">
              <a:solidFill>
                <a:srgbClr val="FFFFFF"/>
              </a:solidFill>
            </a:endParaRPr>
          </a:p>
        </p:txBody>
      </p:sp>
      <p:sp>
        <p:nvSpPr>
          <p:cNvPr id="17422" name="AutoShape 14"/>
          <p:cNvSpPr>
            <a:spLocks noChangeArrowheads="1"/>
          </p:cNvSpPr>
          <p:nvPr/>
        </p:nvSpPr>
        <p:spPr bwMode="auto">
          <a:xfrm rot="10800000">
            <a:off x="5788025" y="4391025"/>
            <a:ext cx="215900" cy="215900"/>
          </a:xfrm>
          <a:prstGeom prst="triangle">
            <a:avLst>
              <a:gd name="adj" fmla="val 50000"/>
            </a:avLst>
          </a:prstGeom>
          <a:noFill/>
          <a:ln w="38100">
            <a:solidFill>
              <a:schemeClr val="folHlink"/>
            </a:solidFill>
            <a:prstDash val="sysDot"/>
            <a:miter lim="800000"/>
            <a:headEnd/>
            <a:tailEnd/>
          </a:ln>
        </p:spPr>
        <p:txBody>
          <a:bodyPr wrap="none" anchor="ctr"/>
          <a:lstStyle/>
          <a:p>
            <a:endParaRPr lang="en-US">
              <a:solidFill>
                <a:srgbClr val="FFFFFF"/>
              </a:solidFill>
            </a:endParaRPr>
          </a:p>
        </p:txBody>
      </p:sp>
      <p:sp>
        <p:nvSpPr>
          <p:cNvPr id="17423" name="Text Box 15"/>
          <p:cNvSpPr txBox="1">
            <a:spLocks noChangeArrowheads="1"/>
          </p:cNvSpPr>
          <p:nvPr/>
        </p:nvSpPr>
        <p:spPr bwMode="auto">
          <a:xfrm>
            <a:off x="6991685" y="4329113"/>
            <a:ext cx="1628308" cy="861774"/>
          </a:xfrm>
          <a:prstGeom prst="rect">
            <a:avLst/>
          </a:prstGeom>
          <a:noFill/>
          <a:ln w="9525">
            <a:noFill/>
            <a:miter lim="800000"/>
            <a:headEnd/>
            <a:tailEnd/>
          </a:ln>
        </p:spPr>
        <p:txBody>
          <a:bodyPr wrap="none">
            <a:spAutoFit/>
          </a:bodyPr>
          <a:lstStyle/>
          <a:p>
            <a:r>
              <a:rPr lang="en-US" sz="2500" dirty="0">
                <a:solidFill>
                  <a:srgbClr val="FFFFFF"/>
                </a:solidFill>
              </a:rPr>
              <a:t>Old </a:t>
            </a:r>
            <a:r>
              <a:rPr lang="en-US" sz="2500" dirty="0" smtClean="0">
                <a:solidFill>
                  <a:srgbClr val="FFFFFF"/>
                </a:solidFill>
              </a:rPr>
              <a:t>water</a:t>
            </a:r>
            <a:br>
              <a:rPr lang="en-US" sz="2500" dirty="0" smtClean="0">
                <a:solidFill>
                  <a:srgbClr val="FFFFFF"/>
                </a:solidFill>
              </a:rPr>
            </a:br>
            <a:r>
              <a:rPr lang="en-US" sz="2500" dirty="0" smtClean="0">
                <a:solidFill>
                  <a:srgbClr val="FFFFFF"/>
                </a:solidFill>
              </a:rPr>
              <a:t>table level</a:t>
            </a:r>
            <a:endParaRPr lang="en-US" sz="2500" dirty="0">
              <a:solidFill>
                <a:srgbClr val="FFFFFF"/>
              </a:solidFill>
            </a:endParaRPr>
          </a:p>
        </p:txBody>
      </p:sp>
      <p:sp>
        <p:nvSpPr>
          <p:cNvPr id="17424" name="Line 16"/>
          <p:cNvSpPr>
            <a:spLocks noChangeShapeType="1"/>
          </p:cNvSpPr>
          <p:nvPr/>
        </p:nvSpPr>
        <p:spPr bwMode="auto">
          <a:xfrm flipH="1">
            <a:off x="6665913" y="4616450"/>
            <a:ext cx="323850" cy="0"/>
          </a:xfrm>
          <a:prstGeom prst="line">
            <a:avLst/>
          </a:prstGeom>
          <a:noFill/>
          <a:ln w="28575">
            <a:solidFill>
              <a:schemeClr val="bg1"/>
            </a:solidFill>
            <a:round/>
            <a:headEnd/>
            <a:tailEnd type="triangle" w="med" len="med"/>
          </a:ln>
        </p:spPr>
        <p:txBody>
          <a:bodyPr wrap="none"/>
          <a:lstStyle/>
          <a:p>
            <a:endParaRPr lang="en-US">
              <a:solidFill>
                <a:srgbClr val="FFFFFF"/>
              </a:solidFill>
            </a:endParaRPr>
          </a:p>
        </p:txBody>
      </p:sp>
      <p:sp>
        <p:nvSpPr>
          <p:cNvPr id="17428" name="Text Box 23"/>
          <p:cNvSpPr txBox="1">
            <a:spLocks noChangeArrowheads="1"/>
          </p:cNvSpPr>
          <p:nvPr/>
        </p:nvSpPr>
        <p:spPr bwMode="auto">
          <a:xfrm>
            <a:off x="509588" y="3478213"/>
            <a:ext cx="1913530" cy="1631216"/>
          </a:xfrm>
          <a:prstGeom prst="rect">
            <a:avLst/>
          </a:prstGeom>
          <a:noFill/>
          <a:ln w="9525">
            <a:noFill/>
            <a:miter lim="800000"/>
            <a:headEnd/>
            <a:tailEnd/>
          </a:ln>
        </p:spPr>
        <p:txBody>
          <a:bodyPr wrap="none">
            <a:spAutoFit/>
          </a:bodyPr>
          <a:lstStyle/>
          <a:p>
            <a:r>
              <a:rPr lang="en-US" sz="2500">
                <a:solidFill>
                  <a:srgbClr val="FFFFFF"/>
                </a:solidFill>
              </a:rPr>
              <a:t>Water table</a:t>
            </a:r>
          </a:p>
          <a:p>
            <a:r>
              <a:rPr lang="en-US" sz="2500">
                <a:solidFill>
                  <a:srgbClr val="FFFFFF"/>
                </a:solidFill>
              </a:rPr>
              <a:t>falls faster</a:t>
            </a:r>
          </a:p>
          <a:p>
            <a:r>
              <a:rPr lang="en-US" sz="2500">
                <a:solidFill>
                  <a:srgbClr val="FFFFFF"/>
                </a:solidFill>
              </a:rPr>
              <a:t>than wetting</a:t>
            </a:r>
          </a:p>
          <a:p>
            <a:r>
              <a:rPr lang="en-US" sz="2500">
                <a:solidFill>
                  <a:srgbClr val="FFFFFF"/>
                </a:solidFill>
              </a:rPr>
              <a:t>front</a:t>
            </a:r>
          </a:p>
        </p:txBody>
      </p:sp>
      <p:sp>
        <p:nvSpPr>
          <p:cNvPr id="17429" name="Line 25"/>
          <p:cNvSpPr>
            <a:spLocks noChangeShapeType="1"/>
          </p:cNvSpPr>
          <p:nvPr/>
        </p:nvSpPr>
        <p:spPr bwMode="auto">
          <a:xfrm flipV="1">
            <a:off x="1473200" y="4851400"/>
            <a:ext cx="1511300" cy="38100"/>
          </a:xfrm>
          <a:prstGeom prst="line">
            <a:avLst/>
          </a:prstGeom>
          <a:noFill/>
          <a:ln w="15875">
            <a:solidFill>
              <a:schemeClr val="bg1"/>
            </a:solidFill>
            <a:round/>
            <a:headEnd/>
            <a:tailEnd type="triangle" w="med" len="med"/>
          </a:ln>
        </p:spPr>
        <p:txBody>
          <a:bodyPr/>
          <a:lstStyle/>
          <a:p>
            <a:endParaRPr lang="en-US">
              <a:solidFill>
                <a:srgbClr val="FFFFFF"/>
              </a:solidFill>
            </a:endParaRPr>
          </a:p>
        </p:txBody>
      </p:sp>
      <p:sp>
        <p:nvSpPr>
          <p:cNvPr id="17430" name="Line 26"/>
          <p:cNvSpPr>
            <a:spLocks noChangeShapeType="1"/>
          </p:cNvSpPr>
          <p:nvPr/>
        </p:nvSpPr>
        <p:spPr bwMode="auto">
          <a:xfrm>
            <a:off x="1498600" y="4889500"/>
            <a:ext cx="1473200" cy="342900"/>
          </a:xfrm>
          <a:prstGeom prst="line">
            <a:avLst/>
          </a:prstGeom>
          <a:noFill/>
          <a:ln w="15875">
            <a:solidFill>
              <a:schemeClr val="bg1"/>
            </a:solidFill>
            <a:round/>
            <a:headEnd/>
            <a:tailEnd type="triangle" w="med" len="med"/>
          </a:ln>
        </p:spPr>
        <p:txBody>
          <a:bodyPr/>
          <a:lstStyle/>
          <a:p>
            <a:endParaRPr lang="en-US">
              <a:solidFill>
                <a:srgbClr val="FFFFFF"/>
              </a:solidFill>
            </a:endParaRPr>
          </a:p>
        </p:txBody>
      </p:sp>
      <p:sp>
        <p:nvSpPr>
          <p:cNvPr id="23" name="TextBox 22"/>
          <p:cNvSpPr txBox="1"/>
          <p:nvPr/>
        </p:nvSpPr>
        <p:spPr>
          <a:xfrm>
            <a:off x="685800" y="1371600"/>
            <a:ext cx="6371631" cy="400110"/>
          </a:xfrm>
          <a:prstGeom prst="rect">
            <a:avLst/>
          </a:prstGeom>
          <a:noFill/>
        </p:spPr>
        <p:txBody>
          <a:bodyPr wrap="none" rtlCol="0">
            <a:spAutoFit/>
          </a:bodyPr>
          <a:lstStyle/>
          <a:p>
            <a:r>
              <a:rPr lang="en-US" sz="2000" dirty="0">
                <a:solidFill>
                  <a:srgbClr val="FFFFFF"/>
                </a:solidFill>
              </a:rPr>
              <a:t>Water Table is Below Land Surface: Water Table Falls</a:t>
            </a:r>
          </a:p>
        </p:txBody>
      </p:sp>
      <p:pic>
        <p:nvPicPr>
          <p:cNvPr id="2" name="Picture 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6600" y="5181600"/>
            <a:ext cx="889000" cy="279400"/>
          </a:xfrm>
          <a:prstGeom prst="rect">
            <a:avLst/>
          </a:prstGeom>
        </p:spPr>
      </p:pic>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3200" y="4495800"/>
            <a:ext cx="152400" cy="241300"/>
          </a:xfrm>
          <a:prstGeom prst="rect">
            <a:avLst/>
          </a:prstGeom>
        </p:spPr>
      </p:pic>
      <p:pic>
        <p:nvPicPr>
          <p:cNvPr id="4" name="Picture 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52800" y="2576370"/>
            <a:ext cx="177800" cy="279400"/>
          </a:xfrm>
          <a:prstGeom prst="rect">
            <a:avLst/>
          </a:prstGeom>
        </p:spPr>
      </p:pic>
      <p:pic>
        <p:nvPicPr>
          <p:cNvPr id="5" name="Picture 4"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33800" y="3810000"/>
            <a:ext cx="584200" cy="330200"/>
          </a:xfrm>
          <a:prstGeom prst="rect">
            <a:avLst/>
          </a:prstGeom>
        </p:spPr>
      </p:pic>
    </p:spTree>
    <p:extLst>
      <p:ext uri="{BB962C8B-B14F-4D97-AF65-F5344CB8AC3E}">
        <p14:creationId xmlns:p14="http://schemas.microsoft.com/office/powerpoint/2010/main" val="413004395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LAK6 Package Continuity Equation</a:t>
            </a:r>
            <a:endParaRPr lang="en-US" dirty="0"/>
          </a:p>
        </p:txBody>
      </p:sp>
      <p:pic>
        <p:nvPicPr>
          <p:cNvPr id="3" name="Picture 2" descr="lak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8199" y="1619250"/>
            <a:ext cx="4419600" cy="3619500"/>
          </a:xfrm>
          <a:prstGeom prst="rect">
            <a:avLst/>
          </a:prstGeom>
          <a:solidFill>
            <a:schemeClr val="bg1"/>
          </a:solidFill>
        </p:spPr>
      </p:pic>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599" y="3829050"/>
            <a:ext cx="4203700" cy="1092200"/>
          </a:xfrm>
          <a:prstGeom prst="rect">
            <a:avLst/>
          </a:prstGeom>
        </p:spPr>
      </p:pic>
      <p:pic>
        <p:nvPicPr>
          <p:cNvPr id="6" name="Picture 5"/>
          <p:cNvPicPr>
            <a:picLocks noChangeAspect="1"/>
          </p:cNvPicPr>
          <p:nvPr/>
        </p:nvPicPr>
        <p:blipFill>
          <a:blip r:embed="rId4"/>
          <a:stretch>
            <a:fillRect/>
          </a:stretch>
        </p:blipFill>
        <p:spPr>
          <a:xfrm>
            <a:off x="76200" y="1619250"/>
            <a:ext cx="4419599" cy="1868021"/>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960438" y="449264"/>
            <a:ext cx="7772400" cy="1143000"/>
          </a:xfrm>
        </p:spPr>
        <p:txBody>
          <a:bodyPr/>
          <a:lstStyle/>
          <a:p>
            <a:r>
              <a:rPr lang="en-US" sz="4000" dirty="0" smtClean="0"/>
              <a:t>UZF6 Package</a:t>
            </a:r>
          </a:p>
        </p:txBody>
      </p:sp>
      <p:sp>
        <p:nvSpPr>
          <p:cNvPr id="19459" name="Rectangle 4"/>
          <p:cNvSpPr>
            <a:spLocks noChangeArrowheads="1"/>
          </p:cNvSpPr>
          <p:nvPr/>
        </p:nvSpPr>
        <p:spPr bwMode="auto">
          <a:xfrm>
            <a:off x="1008063" y="2420938"/>
            <a:ext cx="3600450" cy="2339975"/>
          </a:xfrm>
          <a:prstGeom prst="rect">
            <a:avLst/>
          </a:prstGeom>
          <a:noFill/>
          <a:ln w="28575">
            <a:solidFill>
              <a:srgbClr val="FFFF00"/>
            </a:solidFill>
            <a:miter lim="800000"/>
            <a:headEnd/>
            <a:tailEnd/>
          </a:ln>
        </p:spPr>
        <p:txBody>
          <a:bodyPr wrap="none" anchor="ctr"/>
          <a:lstStyle/>
          <a:p>
            <a:endParaRPr lang="en-US">
              <a:solidFill>
                <a:srgbClr val="FFFFFF"/>
              </a:solidFill>
            </a:endParaRPr>
          </a:p>
        </p:txBody>
      </p:sp>
      <p:sp>
        <p:nvSpPr>
          <p:cNvPr id="19460" name="Text Box 7"/>
          <p:cNvSpPr txBox="1">
            <a:spLocks noChangeArrowheads="1"/>
          </p:cNvSpPr>
          <p:nvPr/>
        </p:nvSpPr>
        <p:spPr bwMode="auto">
          <a:xfrm>
            <a:off x="1676400" y="1881188"/>
            <a:ext cx="2272076" cy="461665"/>
          </a:xfrm>
          <a:prstGeom prst="rect">
            <a:avLst/>
          </a:prstGeom>
          <a:noFill/>
          <a:ln w="9525">
            <a:noFill/>
            <a:miter lim="800000"/>
            <a:headEnd/>
            <a:tailEnd/>
          </a:ln>
        </p:spPr>
        <p:txBody>
          <a:bodyPr wrap="none">
            <a:spAutoFit/>
          </a:bodyPr>
          <a:lstStyle/>
          <a:p>
            <a:r>
              <a:rPr lang="en-US" sz="2400" dirty="0">
                <a:solidFill>
                  <a:srgbClr val="FFFFFF"/>
                </a:solidFill>
              </a:rPr>
              <a:t>Head</a:t>
            </a:r>
            <a:r>
              <a:rPr lang="en-US" sz="2400" dirty="0" smtClean="0">
                <a:solidFill>
                  <a:srgbClr val="FFFFFF"/>
                </a:solidFill>
              </a:rPr>
              <a:t>/Elevation</a:t>
            </a:r>
            <a:endParaRPr lang="en-US" sz="2400" dirty="0">
              <a:solidFill>
                <a:srgbClr val="FFFFFF"/>
              </a:solidFill>
            </a:endParaRPr>
          </a:p>
        </p:txBody>
      </p:sp>
      <p:sp>
        <p:nvSpPr>
          <p:cNvPr id="19461" name="Text Box 8"/>
          <p:cNvSpPr txBox="1">
            <a:spLocks noChangeArrowheads="1"/>
          </p:cNvSpPr>
          <p:nvPr/>
        </p:nvSpPr>
        <p:spPr bwMode="auto">
          <a:xfrm>
            <a:off x="2027238" y="4821238"/>
            <a:ext cx="1667569" cy="400110"/>
          </a:xfrm>
          <a:prstGeom prst="rect">
            <a:avLst/>
          </a:prstGeom>
          <a:noFill/>
          <a:ln w="9525">
            <a:noFill/>
            <a:miter lim="800000"/>
            <a:headEnd/>
            <a:tailEnd/>
          </a:ln>
        </p:spPr>
        <p:txBody>
          <a:bodyPr wrap="none">
            <a:spAutoFit/>
          </a:bodyPr>
          <a:lstStyle/>
          <a:p>
            <a:r>
              <a:rPr lang="en-US" sz="2000">
                <a:solidFill>
                  <a:srgbClr val="FFFFFF"/>
                </a:solidFill>
              </a:rPr>
              <a:t>Land surface</a:t>
            </a:r>
          </a:p>
        </p:txBody>
      </p:sp>
      <p:sp>
        <p:nvSpPr>
          <p:cNvPr id="19462" name="Text Box 9"/>
          <p:cNvSpPr txBox="1">
            <a:spLocks noChangeArrowheads="1"/>
          </p:cNvSpPr>
          <p:nvPr/>
        </p:nvSpPr>
        <p:spPr bwMode="auto">
          <a:xfrm rot="-5400000">
            <a:off x="-39427" y="4180652"/>
            <a:ext cx="1339329" cy="400110"/>
          </a:xfrm>
          <a:prstGeom prst="rect">
            <a:avLst/>
          </a:prstGeom>
          <a:noFill/>
          <a:ln w="9525">
            <a:noFill/>
            <a:miter lim="800000"/>
            <a:headEnd/>
            <a:tailEnd/>
          </a:ln>
        </p:spPr>
        <p:txBody>
          <a:bodyPr wrap="none">
            <a:spAutoFit/>
          </a:bodyPr>
          <a:lstStyle/>
          <a:p>
            <a:r>
              <a:rPr lang="en-US" sz="2000">
                <a:solidFill>
                  <a:srgbClr val="FFFFFF"/>
                </a:solidFill>
              </a:rPr>
              <a:t>Discharge</a:t>
            </a:r>
          </a:p>
        </p:txBody>
      </p:sp>
      <p:sp>
        <p:nvSpPr>
          <p:cNvPr id="19463" name="Line 10"/>
          <p:cNvSpPr>
            <a:spLocks noChangeShapeType="1"/>
          </p:cNvSpPr>
          <p:nvPr/>
        </p:nvSpPr>
        <p:spPr bwMode="auto">
          <a:xfrm>
            <a:off x="2808288" y="2420938"/>
            <a:ext cx="0" cy="2484437"/>
          </a:xfrm>
          <a:prstGeom prst="line">
            <a:avLst/>
          </a:prstGeom>
          <a:noFill/>
          <a:ln w="9525">
            <a:solidFill>
              <a:srgbClr val="FFFF00"/>
            </a:solidFill>
            <a:round/>
            <a:headEnd/>
            <a:tailEnd/>
          </a:ln>
        </p:spPr>
        <p:txBody>
          <a:bodyPr wrap="none"/>
          <a:lstStyle/>
          <a:p>
            <a:endParaRPr lang="en-US">
              <a:solidFill>
                <a:srgbClr val="FFFFFF"/>
              </a:solidFill>
            </a:endParaRPr>
          </a:p>
        </p:txBody>
      </p:sp>
      <p:sp>
        <p:nvSpPr>
          <p:cNvPr id="19464" name="Line 11"/>
          <p:cNvSpPr>
            <a:spLocks noChangeShapeType="1"/>
          </p:cNvSpPr>
          <p:nvPr/>
        </p:nvSpPr>
        <p:spPr bwMode="auto">
          <a:xfrm>
            <a:off x="1008063" y="3603625"/>
            <a:ext cx="3600450" cy="0"/>
          </a:xfrm>
          <a:prstGeom prst="line">
            <a:avLst/>
          </a:prstGeom>
          <a:noFill/>
          <a:ln w="9525">
            <a:solidFill>
              <a:srgbClr val="FFFF00"/>
            </a:solidFill>
            <a:round/>
            <a:headEnd/>
            <a:tailEnd/>
          </a:ln>
        </p:spPr>
        <p:txBody>
          <a:bodyPr wrap="none"/>
          <a:lstStyle/>
          <a:p>
            <a:endParaRPr lang="en-US">
              <a:solidFill>
                <a:srgbClr val="FFFFFF"/>
              </a:solidFill>
            </a:endParaRPr>
          </a:p>
        </p:txBody>
      </p:sp>
      <p:sp>
        <p:nvSpPr>
          <p:cNvPr id="19465" name="Text Box 12"/>
          <p:cNvSpPr txBox="1">
            <a:spLocks noChangeArrowheads="1"/>
          </p:cNvSpPr>
          <p:nvPr/>
        </p:nvSpPr>
        <p:spPr bwMode="auto">
          <a:xfrm>
            <a:off x="323850" y="3321050"/>
            <a:ext cx="683826" cy="523220"/>
          </a:xfrm>
          <a:prstGeom prst="rect">
            <a:avLst/>
          </a:prstGeom>
          <a:noFill/>
          <a:ln w="9525">
            <a:noFill/>
            <a:miter lim="800000"/>
            <a:headEnd/>
            <a:tailEnd/>
          </a:ln>
        </p:spPr>
        <p:txBody>
          <a:bodyPr wrap="none">
            <a:spAutoFit/>
          </a:bodyPr>
          <a:lstStyle/>
          <a:p>
            <a:r>
              <a:rPr lang="en-US" sz="2800" dirty="0">
                <a:solidFill>
                  <a:srgbClr val="FFFFFF"/>
                </a:solidFill>
              </a:rPr>
              <a:t>0.0</a:t>
            </a:r>
          </a:p>
        </p:txBody>
      </p:sp>
      <p:sp>
        <p:nvSpPr>
          <p:cNvPr id="19466" name="Rectangle 14"/>
          <p:cNvSpPr>
            <a:spLocks noChangeArrowheads="1"/>
          </p:cNvSpPr>
          <p:nvPr/>
        </p:nvSpPr>
        <p:spPr bwMode="auto">
          <a:xfrm rot="-5400000">
            <a:off x="-18136" y="2597914"/>
            <a:ext cx="1296749" cy="400110"/>
          </a:xfrm>
          <a:prstGeom prst="rect">
            <a:avLst/>
          </a:prstGeom>
          <a:noFill/>
          <a:ln w="9525">
            <a:noFill/>
            <a:miter lim="800000"/>
            <a:headEnd/>
            <a:tailEnd/>
          </a:ln>
        </p:spPr>
        <p:txBody>
          <a:bodyPr wrap="none">
            <a:spAutoFit/>
          </a:bodyPr>
          <a:lstStyle/>
          <a:p>
            <a:r>
              <a:rPr lang="en-US" sz="2000">
                <a:solidFill>
                  <a:srgbClr val="FFFFFF"/>
                </a:solidFill>
              </a:rPr>
              <a:t>Recharge</a:t>
            </a:r>
          </a:p>
        </p:txBody>
      </p:sp>
      <p:sp>
        <p:nvSpPr>
          <p:cNvPr id="19467" name="Line 15"/>
          <p:cNvSpPr>
            <a:spLocks noChangeShapeType="1"/>
          </p:cNvSpPr>
          <p:nvPr/>
        </p:nvSpPr>
        <p:spPr bwMode="auto">
          <a:xfrm>
            <a:off x="1008063" y="2708275"/>
            <a:ext cx="1800225" cy="0"/>
          </a:xfrm>
          <a:prstGeom prst="line">
            <a:avLst/>
          </a:prstGeom>
          <a:noFill/>
          <a:ln w="38100">
            <a:solidFill>
              <a:schemeClr val="folHlink"/>
            </a:solidFill>
            <a:round/>
            <a:headEnd/>
            <a:tailEnd/>
          </a:ln>
        </p:spPr>
        <p:txBody>
          <a:bodyPr wrap="none"/>
          <a:lstStyle/>
          <a:p>
            <a:endParaRPr lang="en-US">
              <a:solidFill>
                <a:srgbClr val="FFFFFF"/>
              </a:solidFill>
            </a:endParaRPr>
          </a:p>
        </p:txBody>
      </p:sp>
      <p:sp>
        <p:nvSpPr>
          <p:cNvPr id="19468" name="Line 16"/>
          <p:cNvSpPr>
            <a:spLocks noChangeShapeType="1"/>
          </p:cNvSpPr>
          <p:nvPr/>
        </p:nvSpPr>
        <p:spPr bwMode="auto">
          <a:xfrm>
            <a:off x="2808288" y="2708275"/>
            <a:ext cx="0" cy="900113"/>
          </a:xfrm>
          <a:prstGeom prst="line">
            <a:avLst/>
          </a:prstGeom>
          <a:noFill/>
          <a:ln w="38100">
            <a:solidFill>
              <a:schemeClr val="folHlink"/>
            </a:solidFill>
            <a:round/>
            <a:headEnd/>
            <a:tailEnd/>
          </a:ln>
        </p:spPr>
        <p:txBody>
          <a:bodyPr wrap="none"/>
          <a:lstStyle/>
          <a:p>
            <a:endParaRPr lang="en-US">
              <a:solidFill>
                <a:srgbClr val="FFFFFF"/>
              </a:solidFill>
            </a:endParaRPr>
          </a:p>
        </p:txBody>
      </p:sp>
      <p:sp>
        <p:nvSpPr>
          <p:cNvPr id="19469" name="Line 17"/>
          <p:cNvSpPr>
            <a:spLocks noChangeShapeType="1"/>
          </p:cNvSpPr>
          <p:nvPr/>
        </p:nvSpPr>
        <p:spPr bwMode="auto">
          <a:xfrm>
            <a:off x="2808288" y="3608388"/>
            <a:ext cx="1763712" cy="1152525"/>
          </a:xfrm>
          <a:prstGeom prst="line">
            <a:avLst/>
          </a:prstGeom>
          <a:noFill/>
          <a:ln w="38100">
            <a:solidFill>
              <a:schemeClr val="folHlink"/>
            </a:solidFill>
            <a:round/>
            <a:headEnd/>
            <a:tailEnd/>
          </a:ln>
        </p:spPr>
        <p:txBody>
          <a:bodyPr wrap="none"/>
          <a:lstStyle/>
          <a:p>
            <a:endParaRPr lang="en-US">
              <a:solidFill>
                <a:srgbClr val="FFFFFF"/>
              </a:solidFill>
            </a:endParaRPr>
          </a:p>
        </p:txBody>
      </p:sp>
      <p:sp>
        <p:nvSpPr>
          <p:cNvPr id="19470" name="Text Box 18"/>
          <p:cNvSpPr txBox="1">
            <a:spLocks noChangeArrowheads="1"/>
          </p:cNvSpPr>
          <p:nvPr/>
        </p:nvSpPr>
        <p:spPr bwMode="auto">
          <a:xfrm>
            <a:off x="3070225" y="2852738"/>
            <a:ext cx="1416223" cy="461665"/>
          </a:xfrm>
          <a:prstGeom prst="rect">
            <a:avLst/>
          </a:prstGeom>
          <a:noFill/>
          <a:ln w="9525">
            <a:noFill/>
            <a:miter lim="800000"/>
            <a:headEnd/>
            <a:tailEnd/>
          </a:ln>
        </p:spPr>
        <p:txBody>
          <a:bodyPr wrap="none">
            <a:spAutoFit/>
          </a:bodyPr>
          <a:lstStyle/>
          <a:p>
            <a:r>
              <a:rPr lang="en-US" sz="2400" dirty="0">
                <a:solidFill>
                  <a:srgbClr val="FFFFFF"/>
                </a:solidFill>
              </a:rPr>
              <a:t>Problem!</a:t>
            </a:r>
          </a:p>
        </p:txBody>
      </p:sp>
      <p:sp>
        <p:nvSpPr>
          <p:cNvPr id="19471" name="Line 19"/>
          <p:cNvSpPr>
            <a:spLocks noChangeShapeType="1"/>
          </p:cNvSpPr>
          <p:nvPr/>
        </p:nvSpPr>
        <p:spPr bwMode="auto">
          <a:xfrm flipH="1">
            <a:off x="2843213" y="3105150"/>
            <a:ext cx="252412" cy="0"/>
          </a:xfrm>
          <a:prstGeom prst="line">
            <a:avLst/>
          </a:prstGeom>
          <a:noFill/>
          <a:ln w="9525">
            <a:solidFill>
              <a:schemeClr val="bg1"/>
            </a:solidFill>
            <a:round/>
            <a:headEnd/>
            <a:tailEnd type="triangle" w="med" len="med"/>
          </a:ln>
        </p:spPr>
        <p:txBody>
          <a:bodyPr wrap="none"/>
          <a:lstStyle/>
          <a:p>
            <a:endParaRPr lang="en-US">
              <a:solidFill>
                <a:srgbClr val="FFFFFF"/>
              </a:solidFill>
            </a:endParaRPr>
          </a:p>
        </p:txBody>
      </p:sp>
      <p:sp>
        <p:nvSpPr>
          <p:cNvPr id="19472" name="Text Box 20"/>
          <p:cNvSpPr txBox="1">
            <a:spLocks noChangeArrowheads="1"/>
          </p:cNvSpPr>
          <p:nvPr/>
        </p:nvSpPr>
        <p:spPr bwMode="auto">
          <a:xfrm>
            <a:off x="1219200" y="5337175"/>
            <a:ext cx="3041518" cy="461665"/>
          </a:xfrm>
          <a:prstGeom prst="rect">
            <a:avLst/>
          </a:prstGeom>
          <a:noFill/>
          <a:ln w="9525">
            <a:noFill/>
            <a:miter lim="800000"/>
            <a:headEnd/>
            <a:tailEnd/>
          </a:ln>
        </p:spPr>
        <p:txBody>
          <a:bodyPr wrap="none">
            <a:spAutoFit/>
          </a:bodyPr>
          <a:lstStyle/>
          <a:p>
            <a:r>
              <a:rPr lang="en-US" sz="2400">
                <a:solidFill>
                  <a:srgbClr val="FFFFFF"/>
                </a:solidFill>
              </a:rPr>
              <a:t>No micro topography </a:t>
            </a:r>
          </a:p>
        </p:txBody>
      </p:sp>
      <p:sp>
        <p:nvSpPr>
          <p:cNvPr id="19473" name="Rectangle 21"/>
          <p:cNvSpPr>
            <a:spLocks noChangeArrowheads="1"/>
          </p:cNvSpPr>
          <p:nvPr/>
        </p:nvSpPr>
        <p:spPr bwMode="auto">
          <a:xfrm>
            <a:off x="5364163" y="2455863"/>
            <a:ext cx="3600450" cy="2339975"/>
          </a:xfrm>
          <a:prstGeom prst="rect">
            <a:avLst/>
          </a:prstGeom>
          <a:noFill/>
          <a:ln w="28575">
            <a:solidFill>
              <a:srgbClr val="FFFF00"/>
            </a:solidFill>
            <a:miter lim="800000"/>
            <a:headEnd/>
            <a:tailEnd/>
          </a:ln>
        </p:spPr>
        <p:txBody>
          <a:bodyPr wrap="none" anchor="ctr"/>
          <a:lstStyle/>
          <a:p>
            <a:endParaRPr lang="en-US">
              <a:solidFill>
                <a:srgbClr val="FFFFFF"/>
              </a:solidFill>
            </a:endParaRPr>
          </a:p>
        </p:txBody>
      </p:sp>
      <p:sp>
        <p:nvSpPr>
          <p:cNvPr id="19474" name="Text Box 22"/>
          <p:cNvSpPr txBox="1">
            <a:spLocks noChangeArrowheads="1"/>
          </p:cNvSpPr>
          <p:nvPr/>
        </p:nvSpPr>
        <p:spPr bwMode="auto">
          <a:xfrm>
            <a:off x="6019800" y="1916113"/>
            <a:ext cx="2272076" cy="461665"/>
          </a:xfrm>
          <a:prstGeom prst="rect">
            <a:avLst/>
          </a:prstGeom>
          <a:noFill/>
          <a:ln w="9525">
            <a:noFill/>
            <a:miter lim="800000"/>
            <a:headEnd/>
            <a:tailEnd/>
          </a:ln>
        </p:spPr>
        <p:txBody>
          <a:bodyPr wrap="none">
            <a:spAutoFit/>
          </a:bodyPr>
          <a:lstStyle/>
          <a:p>
            <a:r>
              <a:rPr lang="en-US" sz="2400" dirty="0">
                <a:solidFill>
                  <a:srgbClr val="FFFFFF"/>
                </a:solidFill>
              </a:rPr>
              <a:t>Head</a:t>
            </a:r>
            <a:r>
              <a:rPr lang="en-US" sz="2400" dirty="0" smtClean="0">
                <a:solidFill>
                  <a:srgbClr val="FFFFFF"/>
                </a:solidFill>
              </a:rPr>
              <a:t>/Elevation</a:t>
            </a:r>
            <a:endParaRPr lang="en-US" sz="2400" dirty="0">
              <a:solidFill>
                <a:srgbClr val="FFFFFF"/>
              </a:solidFill>
            </a:endParaRPr>
          </a:p>
        </p:txBody>
      </p:sp>
      <p:sp>
        <p:nvSpPr>
          <p:cNvPr id="19475" name="Text Box 23"/>
          <p:cNvSpPr txBox="1">
            <a:spLocks noChangeArrowheads="1"/>
          </p:cNvSpPr>
          <p:nvPr/>
        </p:nvSpPr>
        <p:spPr bwMode="auto">
          <a:xfrm>
            <a:off x="6383338" y="4856163"/>
            <a:ext cx="1667569" cy="400110"/>
          </a:xfrm>
          <a:prstGeom prst="rect">
            <a:avLst/>
          </a:prstGeom>
          <a:noFill/>
          <a:ln w="9525">
            <a:noFill/>
            <a:miter lim="800000"/>
            <a:headEnd/>
            <a:tailEnd/>
          </a:ln>
        </p:spPr>
        <p:txBody>
          <a:bodyPr wrap="none">
            <a:spAutoFit/>
          </a:bodyPr>
          <a:lstStyle/>
          <a:p>
            <a:r>
              <a:rPr lang="en-US" sz="2000">
                <a:solidFill>
                  <a:srgbClr val="FFFFFF"/>
                </a:solidFill>
              </a:rPr>
              <a:t>Land surface</a:t>
            </a:r>
          </a:p>
        </p:txBody>
      </p:sp>
      <p:sp>
        <p:nvSpPr>
          <p:cNvPr id="19476" name="Text Box 24"/>
          <p:cNvSpPr txBox="1">
            <a:spLocks noChangeArrowheads="1"/>
          </p:cNvSpPr>
          <p:nvPr/>
        </p:nvSpPr>
        <p:spPr bwMode="auto">
          <a:xfrm rot="-5400000">
            <a:off x="4316673" y="4215577"/>
            <a:ext cx="1339329" cy="400110"/>
          </a:xfrm>
          <a:prstGeom prst="rect">
            <a:avLst/>
          </a:prstGeom>
          <a:noFill/>
          <a:ln w="9525">
            <a:noFill/>
            <a:miter lim="800000"/>
            <a:headEnd/>
            <a:tailEnd/>
          </a:ln>
        </p:spPr>
        <p:txBody>
          <a:bodyPr wrap="none">
            <a:spAutoFit/>
          </a:bodyPr>
          <a:lstStyle/>
          <a:p>
            <a:r>
              <a:rPr lang="en-US" sz="2000">
                <a:solidFill>
                  <a:srgbClr val="FFFFFF"/>
                </a:solidFill>
              </a:rPr>
              <a:t>Discharge</a:t>
            </a:r>
          </a:p>
        </p:txBody>
      </p:sp>
      <p:sp>
        <p:nvSpPr>
          <p:cNvPr id="19477" name="Line 25"/>
          <p:cNvSpPr>
            <a:spLocks noChangeShapeType="1"/>
          </p:cNvSpPr>
          <p:nvPr/>
        </p:nvSpPr>
        <p:spPr bwMode="auto">
          <a:xfrm>
            <a:off x="7164388" y="2455863"/>
            <a:ext cx="0" cy="2484437"/>
          </a:xfrm>
          <a:prstGeom prst="line">
            <a:avLst/>
          </a:prstGeom>
          <a:noFill/>
          <a:ln w="9525">
            <a:solidFill>
              <a:srgbClr val="FFFF00"/>
            </a:solidFill>
            <a:round/>
            <a:headEnd/>
            <a:tailEnd/>
          </a:ln>
        </p:spPr>
        <p:txBody>
          <a:bodyPr wrap="none"/>
          <a:lstStyle/>
          <a:p>
            <a:endParaRPr lang="en-US">
              <a:solidFill>
                <a:srgbClr val="FFFFFF"/>
              </a:solidFill>
            </a:endParaRPr>
          </a:p>
        </p:txBody>
      </p:sp>
      <p:sp>
        <p:nvSpPr>
          <p:cNvPr id="19478" name="Line 26"/>
          <p:cNvSpPr>
            <a:spLocks noChangeShapeType="1"/>
          </p:cNvSpPr>
          <p:nvPr/>
        </p:nvSpPr>
        <p:spPr bwMode="auto">
          <a:xfrm>
            <a:off x="5364163" y="3638550"/>
            <a:ext cx="3600450" cy="0"/>
          </a:xfrm>
          <a:prstGeom prst="line">
            <a:avLst/>
          </a:prstGeom>
          <a:noFill/>
          <a:ln w="9525">
            <a:solidFill>
              <a:srgbClr val="FFFF00"/>
            </a:solidFill>
            <a:round/>
            <a:headEnd/>
            <a:tailEnd/>
          </a:ln>
        </p:spPr>
        <p:txBody>
          <a:bodyPr wrap="none"/>
          <a:lstStyle/>
          <a:p>
            <a:endParaRPr lang="en-US">
              <a:solidFill>
                <a:srgbClr val="FFFFFF"/>
              </a:solidFill>
            </a:endParaRPr>
          </a:p>
        </p:txBody>
      </p:sp>
      <p:sp>
        <p:nvSpPr>
          <p:cNvPr id="19479" name="Text Box 27"/>
          <p:cNvSpPr txBox="1">
            <a:spLocks noChangeArrowheads="1"/>
          </p:cNvSpPr>
          <p:nvPr/>
        </p:nvSpPr>
        <p:spPr bwMode="auto">
          <a:xfrm>
            <a:off x="4679950" y="3355975"/>
            <a:ext cx="683826" cy="523220"/>
          </a:xfrm>
          <a:prstGeom prst="rect">
            <a:avLst/>
          </a:prstGeom>
          <a:noFill/>
          <a:ln w="9525">
            <a:noFill/>
            <a:miter lim="800000"/>
            <a:headEnd/>
            <a:tailEnd/>
          </a:ln>
        </p:spPr>
        <p:txBody>
          <a:bodyPr wrap="none">
            <a:spAutoFit/>
          </a:bodyPr>
          <a:lstStyle/>
          <a:p>
            <a:r>
              <a:rPr lang="en-US" sz="2800">
                <a:solidFill>
                  <a:srgbClr val="FFFFFF"/>
                </a:solidFill>
              </a:rPr>
              <a:t>0.0</a:t>
            </a:r>
          </a:p>
        </p:txBody>
      </p:sp>
      <p:sp>
        <p:nvSpPr>
          <p:cNvPr id="19480" name="Rectangle 28"/>
          <p:cNvSpPr>
            <a:spLocks noChangeArrowheads="1"/>
          </p:cNvSpPr>
          <p:nvPr/>
        </p:nvSpPr>
        <p:spPr bwMode="auto">
          <a:xfrm rot="-5400000">
            <a:off x="4337964" y="2632839"/>
            <a:ext cx="1296749" cy="400110"/>
          </a:xfrm>
          <a:prstGeom prst="rect">
            <a:avLst/>
          </a:prstGeom>
          <a:noFill/>
          <a:ln w="9525">
            <a:noFill/>
            <a:miter lim="800000"/>
            <a:headEnd/>
            <a:tailEnd/>
          </a:ln>
        </p:spPr>
        <p:txBody>
          <a:bodyPr wrap="none">
            <a:spAutoFit/>
          </a:bodyPr>
          <a:lstStyle/>
          <a:p>
            <a:r>
              <a:rPr lang="en-US" sz="2000" dirty="0">
                <a:solidFill>
                  <a:srgbClr val="FFFFFF"/>
                </a:solidFill>
              </a:rPr>
              <a:t>Recharge</a:t>
            </a:r>
          </a:p>
        </p:txBody>
      </p:sp>
      <p:sp>
        <p:nvSpPr>
          <p:cNvPr id="19481" name="Text Box 32"/>
          <p:cNvSpPr txBox="1">
            <a:spLocks noChangeArrowheads="1"/>
          </p:cNvSpPr>
          <p:nvPr/>
        </p:nvSpPr>
        <p:spPr bwMode="auto">
          <a:xfrm>
            <a:off x="7542213" y="2887663"/>
            <a:ext cx="1245353" cy="461665"/>
          </a:xfrm>
          <a:prstGeom prst="rect">
            <a:avLst/>
          </a:prstGeom>
          <a:noFill/>
          <a:ln w="9525">
            <a:noFill/>
            <a:miter lim="800000"/>
            <a:headEnd/>
            <a:tailEnd/>
          </a:ln>
        </p:spPr>
        <p:txBody>
          <a:bodyPr wrap="none">
            <a:spAutoFit/>
          </a:bodyPr>
          <a:lstStyle/>
          <a:p>
            <a:r>
              <a:rPr lang="en-US" sz="2400">
                <a:solidFill>
                  <a:srgbClr val="FFFFFF"/>
                </a:solidFill>
              </a:rPr>
              <a:t>Smooth</a:t>
            </a:r>
          </a:p>
        </p:txBody>
      </p:sp>
      <p:sp>
        <p:nvSpPr>
          <p:cNvPr id="19482" name="Text Box 34"/>
          <p:cNvSpPr txBox="1">
            <a:spLocks noChangeArrowheads="1"/>
          </p:cNvSpPr>
          <p:nvPr/>
        </p:nvSpPr>
        <p:spPr bwMode="auto">
          <a:xfrm>
            <a:off x="5451475" y="5372100"/>
            <a:ext cx="3263634" cy="461665"/>
          </a:xfrm>
          <a:prstGeom prst="rect">
            <a:avLst/>
          </a:prstGeom>
          <a:noFill/>
          <a:ln w="9525">
            <a:noFill/>
            <a:miter lim="800000"/>
            <a:headEnd/>
            <a:tailEnd/>
          </a:ln>
        </p:spPr>
        <p:txBody>
          <a:bodyPr wrap="none">
            <a:spAutoFit/>
          </a:bodyPr>
          <a:lstStyle/>
          <a:p>
            <a:r>
              <a:rPr lang="en-US" sz="2400">
                <a:solidFill>
                  <a:srgbClr val="FFFFFF"/>
                </a:solidFill>
              </a:rPr>
              <a:t>With micro topography </a:t>
            </a:r>
          </a:p>
        </p:txBody>
      </p:sp>
      <p:sp>
        <p:nvSpPr>
          <p:cNvPr id="19483" name="Freeform 35"/>
          <p:cNvSpPr>
            <a:spLocks/>
          </p:cNvSpPr>
          <p:nvPr/>
        </p:nvSpPr>
        <p:spPr bwMode="auto">
          <a:xfrm>
            <a:off x="5364163" y="2455046"/>
            <a:ext cx="3600450" cy="2305867"/>
          </a:xfrm>
          <a:custGeom>
            <a:avLst/>
            <a:gdLst>
              <a:gd name="T0" fmla="*/ 0 w 2268"/>
              <a:gd name="T1" fmla="*/ 23 h 1474"/>
              <a:gd name="T2" fmla="*/ 862 w 2268"/>
              <a:gd name="T3" fmla="*/ 23 h 1474"/>
              <a:gd name="T4" fmla="*/ 1066 w 2268"/>
              <a:gd name="T5" fmla="*/ 159 h 1474"/>
              <a:gd name="T6" fmla="*/ 1134 w 2268"/>
              <a:gd name="T7" fmla="*/ 771 h 1474"/>
              <a:gd name="T8" fmla="*/ 1179 w 2268"/>
              <a:gd name="T9" fmla="*/ 1179 h 1474"/>
              <a:gd name="T10" fmla="*/ 1497 w 2268"/>
              <a:gd name="T11" fmla="*/ 1338 h 1474"/>
              <a:gd name="T12" fmla="*/ 2268 w 2268"/>
              <a:gd name="T13" fmla="*/ 1474 h 1474"/>
              <a:gd name="T14" fmla="*/ 0 60000 65536"/>
              <a:gd name="T15" fmla="*/ 0 60000 65536"/>
              <a:gd name="T16" fmla="*/ 0 60000 65536"/>
              <a:gd name="T17" fmla="*/ 0 60000 65536"/>
              <a:gd name="T18" fmla="*/ 0 60000 65536"/>
              <a:gd name="T19" fmla="*/ 0 60000 65536"/>
              <a:gd name="T20" fmla="*/ 0 60000 65536"/>
              <a:gd name="T21" fmla="*/ 0 w 2268"/>
              <a:gd name="T22" fmla="*/ 0 h 1474"/>
              <a:gd name="T23" fmla="*/ 2268 w 2268"/>
              <a:gd name="T24" fmla="*/ 1474 h 1474"/>
              <a:gd name="connsiteX0" fmla="*/ 0 w 10000"/>
              <a:gd name="connsiteY0" fmla="*/ 29 h 9873"/>
              <a:gd name="connsiteX1" fmla="*/ 3801 w 10000"/>
              <a:gd name="connsiteY1" fmla="*/ 208 h 9873"/>
              <a:gd name="connsiteX2" fmla="*/ 4700 w 10000"/>
              <a:gd name="connsiteY2" fmla="*/ 952 h 9873"/>
              <a:gd name="connsiteX3" fmla="*/ 5000 w 10000"/>
              <a:gd name="connsiteY3" fmla="*/ 5104 h 9873"/>
              <a:gd name="connsiteX4" fmla="*/ 5198 w 10000"/>
              <a:gd name="connsiteY4" fmla="*/ 7872 h 9873"/>
              <a:gd name="connsiteX5" fmla="*/ 6601 w 10000"/>
              <a:gd name="connsiteY5" fmla="*/ 8950 h 9873"/>
              <a:gd name="connsiteX6" fmla="*/ 10000 w 10000"/>
              <a:gd name="connsiteY6" fmla="*/ 9873 h 9873"/>
              <a:gd name="connsiteX0" fmla="*/ 0 w 10000"/>
              <a:gd name="connsiteY0" fmla="*/ 39 h 10010"/>
              <a:gd name="connsiteX1" fmla="*/ 3801 w 10000"/>
              <a:gd name="connsiteY1" fmla="*/ 221 h 10010"/>
              <a:gd name="connsiteX2" fmla="*/ 4778 w 10000"/>
              <a:gd name="connsiteY2" fmla="*/ 1397 h 10010"/>
              <a:gd name="connsiteX3" fmla="*/ 5000 w 10000"/>
              <a:gd name="connsiteY3" fmla="*/ 5180 h 10010"/>
              <a:gd name="connsiteX4" fmla="*/ 5198 w 10000"/>
              <a:gd name="connsiteY4" fmla="*/ 7983 h 10010"/>
              <a:gd name="connsiteX5" fmla="*/ 6601 w 10000"/>
              <a:gd name="connsiteY5" fmla="*/ 9075 h 10010"/>
              <a:gd name="connsiteX6" fmla="*/ 10000 w 10000"/>
              <a:gd name="connsiteY6" fmla="*/ 10010 h 10010"/>
              <a:gd name="connsiteX0" fmla="*/ 0 w 10000"/>
              <a:gd name="connsiteY0" fmla="*/ 39 h 10010"/>
              <a:gd name="connsiteX1" fmla="*/ 3801 w 10000"/>
              <a:gd name="connsiteY1" fmla="*/ 221 h 10010"/>
              <a:gd name="connsiteX2" fmla="*/ 4817 w 10000"/>
              <a:gd name="connsiteY2" fmla="*/ 1397 h 10010"/>
              <a:gd name="connsiteX3" fmla="*/ 5000 w 10000"/>
              <a:gd name="connsiteY3" fmla="*/ 5180 h 10010"/>
              <a:gd name="connsiteX4" fmla="*/ 5198 w 10000"/>
              <a:gd name="connsiteY4" fmla="*/ 7983 h 10010"/>
              <a:gd name="connsiteX5" fmla="*/ 6601 w 10000"/>
              <a:gd name="connsiteY5" fmla="*/ 9075 h 10010"/>
              <a:gd name="connsiteX6" fmla="*/ 10000 w 10000"/>
              <a:gd name="connsiteY6" fmla="*/ 10010 h 10010"/>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9 h 9980"/>
              <a:gd name="connsiteX1" fmla="*/ 3491 w 10000"/>
              <a:gd name="connsiteY1" fmla="*/ 674 h 9980"/>
              <a:gd name="connsiteX2" fmla="*/ 4933 w 10000"/>
              <a:gd name="connsiteY2" fmla="*/ 1246 h 9980"/>
              <a:gd name="connsiteX3" fmla="*/ 5000 w 10000"/>
              <a:gd name="connsiteY3" fmla="*/ 5150 h 9980"/>
              <a:gd name="connsiteX4" fmla="*/ 5198 w 10000"/>
              <a:gd name="connsiteY4" fmla="*/ 7953 h 9980"/>
              <a:gd name="connsiteX5" fmla="*/ 6601 w 10000"/>
              <a:gd name="connsiteY5" fmla="*/ 9045 h 9980"/>
              <a:gd name="connsiteX6" fmla="*/ 10000 w 10000"/>
              <a:gd name="connsiteY6" fmla="*/ 9980 h 9980"/>
              <a:gd name="connsiteX0" fmla="*/ 0 w 10000"/>
              <a:gd name="connsiteY0" fmla="*/ 10 h 10001"/>
              <a:gd name="connsiteX1" fmla="*/ 3491 w 10000"/>
              <a:gd name="connsiteY1" fmla="*/ 676 h 10001"/>
              <a:gd name="connsiteX2" fmla="*/ 4778 w 10000"/>
              <a:gd name="connsiteY2" fmla="*/ 1915 h 10001"/>
              <a:gd name="connsiteX3" fmla="*/ 5000 w 10000"/>
              <a:gd name="connsiteY3" fmla="*/ 5161 h 10001"/>
              <a:gd name="connsiteX4" fmla="*/ 5198 w 10000"/>
              <a:gd name="connsiteY4" fmla="*/ 7970 h 10001"/>
              <a:gd name="connsiteX5" fmla="*/ 6601 w 10000"/>
              <a:gd name="connsiteY5" fmla="*/ 9064 h 10001"/>
              <a:gd name="connsiteX6" fmla="*/ 10000 w 10000"/>
              <a:gd name="connsiteY6" fmla="*/ 10001 h 1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0001">
                <a:moveTo>
                  <a:pt x="0" y="10"/>
                </a:moveTo>
                <a:cubicBezTo>
                  <a:pt x="1508" y="-72"/>
                  <a:pt x="2695" y="358"/>
                  <a:pt x="3491" y="676"/>
                </a:cubicBezTo>
                <a:cubicBezTo>
                  <a:pt x="4287" y="994"/>
                  <a:pt x="4527" y="1168"/>
                  <a:pt x="4778" y="1915"/>
                </a:cubicBezTo>
                <a:cubicBezTo>
                  <a:pt x="5030" y="2663"/>
                  <a:pt x="4930" y="4152"/>
                  <a:pt x="5000" y="5161"/>
                </a:cubicBezTo>
                <a:cubicBezTo>
                  <a:pt x="5070" y="6170"/>
                  <a:pt x="4934" y="7323"/>
                  <a:pt x="5198" y="7970"/>
                </a:cubicBezTo>
                <a:cubicBezTo>
                  <a:pt x="5463" y="8616"/>
                  <a:pt x="5802" y="8727"/>
                  <a:pt x="6601" y="9064"/>
                </a:cubicBezTo>
                <a:cubicBezTo>
                  <a:pt x="7399" y="9402"/>
                  <a:pt x="8699" y="9697"/>
                  <a:pt x="10000" y="10001"/>
                </a:cubicBezTo>
              </a:path>
            </a:pathLst>
          </a:custGeom>
          <a:noFill/>
          <a:ln w="38100">
            <a:solidFill>
              <a:schemeClr val="folHlink"/>
            </a:solidFill>
            <a:round/>
            <a:headEnd/>
            <a:tailEnd/>
          </a:ln>
        </p:spPr>
        <p:txBody>
          <a:bodyPr wrap="none"/>
          <a:lstStyle/>
          <a:p>
            <a:endParaRPr lang="en-US">
              <a:solidFill>
                <a:srgbClr val="FFFFFF"/>
              </a:solidFill>
            </a:endParaRPr>
          </a:p>
        </p:txBody>
      </p:sp>
      <p:sp>
        <p:nvSpPr>
          <p:cNvPr id="29" name="TextBox 28"/>
          <p:cNvSpPr txBox="1"/>
          <p:nvPr/>
        </p:nvSpPr>
        <p:spPr>
          <a:xfrm>
            <a:off x="685800" y="1371600"/>
            <a:ext cx="8020345" cy="400110"/>
          </a:xfrm>
          <a:prstGeom prst="rect">
            <a:avLst/>
          </a:prstGeom>
          <a:noFill/>
        </p:spPr>
        <p:txBody>
          <a:bodyPr wrap="none" rtlCol="0">
            <a:spAutoFit/>
          </a:bodyPr>
          <a:lstStyle/>
          <a:p>
            <a:r>
              <a:rPr lang="en-US" sz="2000" dirty="0">
                <a:solidFill>
                  <a:srgbClr val="FFFFFF"/>
                </a:solidFill>
              </a:rPr>
              <a:t>Micro Topography Solves Infiltration/Discharge Discontinuity Problem</a:t>
            </a:r>
          </a:p>
        </p:txBody>
      </p:sp>
    </p:spTree>
    <p:extLst>
      <p:ext uri="{BB962C8B-B14F-4D97-AF65-F5344CB8AC3E}">
        <p14:creationId xmlns:p14="http://schemas.microsoft.com/office/powerpoint/2010/main" val="285214293"/>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a:xfrm>
            <a:off x="622300" y="254000"/>
            <a:ext cx="7772400" cy="1143000"/>
          </a:xfrm>
        </p:spPr>
        <p:txBody>
          <a:bodyPr/>
          <a:lstStyle/>
          <a:p>
            <a:pPr eaLnBrk="1" hangingPunct="1"/>
            <a:r>
              <a:rPr lang="en-US" sz="3800" dirty="0" smtClean="0"/>
              <a:t>UZF6 Package</a:t>
            </a:r>
          </a:p>
        </p:txBody>
      </p:sp>
      <p:sp>
        <p:nvSpPr>
          <p:cNvPr id="3076" name="Rectangle 3"/>
          <p:cNvSpPr>
            <a:spLocks noGrp="1" noChangeArrowheads="1"/>
          </p:cNvSpPr>
          <p:nvPr>
            <p:ph type="body" sz="half" idx="1"/>
          </p:nvPr>
        </p:nvSpPr>
        <p:spPr>
          <a:xfrm>
            <a:off x="698500" y="1485900"/>
            <a:ext cx="7708900" cy="990600"/>
          </a:xfrm>
        </p:spPr>
        <p:txBody>
          <a:bodyPr/>
          <a:lstStyle/>
          <a:p>
            <a:pPr marL="609600" indent="-609600" eaLnBrk="1" hangingPunct="1">
              <a:lnSpc>
                <a:spcPct val="80000"/>
              </a:lnSpc>
              <a:buFontTx/>
              <a:buAutoNum type="arabicPeriod" startAt="2"/>
            </a:pPr>
            <a:endParaRPr lang="en-US" smtClean="0"/>
          </a:p>
          <a:p>
            <a:pPr marL="609600" indent="-609600" eaLnBrk="1" hangingPunct="1">
              <a:lnSpc>
                <a:spcPct val="80000"/>
              </a:lnSpc>
            </a:pPr>
            <a:endParaRPr lang="en-US" smtClean="0"/>
          </a:p>
        </p:txBody>
      </p:sp>
      <p:pic>
        <p:nvPicPr>
          <p:cNvPr id="2" name="Picture 1" descr="gwf-fig7-17.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2151" y="1844869"/>
            <a:ext cx="6239697" cy="3260531"/>
          </a:xfrm>
          <a:prstGeom prst="rect">
            <a:avLst/>
          </a:prstGeom>
          <a:solidFill>
            <a:schemeClr val="bg1"/>
          </a:solidFill>
        </p:spPr>
      </p:pic>
      <p:sp>
        <p:nvSpPr>
          <p:cNvPr id="7" name="TextBox 6"/>
          <p:cNvSpPr txBox="1"/>
          <p:nvPr/>
        </p:nvSpPr>
        <p:spPr>
          <a:xfrm>
            <a:off x="685800" y="1371600"/>
            <a:ext cx="7327046" cy="400110"/>
          </a:xfrm>
          <a:prstGeom prst="rect">
            <a:avLst/>
          </a:prstGeom>
          <a:noFill/>
        </p:spPr>
        <p:txBody>
          <a:bodyPr wrap="none" rtlCol="0">
            <a:spAutoFit/>
          </a:bodyPr>
          <a:lstStyle/>
          <a:p>
            <a:r>
              <a:rPr lang="en-US" sz="2000" dirty="0">
                <a:solidFill>
                  <a:srgbClr val="FFFFFF"/>
                </a:solidFill>
              </a:rPr>
              <a:t>Groundwater Recharge—Water Table is Close to Land Surface</a:t>
            </a:r>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300" y="5105400"/>
            <a:ext cx="6121400" cy="889000"/>
          </a:xfrm>
          <a:prstGeom prst="rect">
            <a:avLst/>
          </a:prstGeom>
        </p:spPr>
      </p:pic>
    </p:spTree>
    <p:extLst>
      <p:ext uri="{BB962C8B-B14F-4D97-AF65-F5344CB8AC3E}">
        <p14:creationId xmlns:p14="http://schemas.microsoft.com/office/powerpoint/2010/main" val="342076863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a:xfrm>
            <a:off x="622300" y="254000"/>
            <a:ext cx="7772400" cy="1143000"/>
          </a:xfrm>
        </p:spPr>
        <p:txBody>
          <a:bodyPr/>
          <a:lstStyle/>
          <a:p>
            <a:pPr eaLnBrk="1" hangingPunct="1"/>
            <a:r>
              <a:rPr lang="en-US" sz="3800" dirty="0" smtClean="0"/>
              <a:t>UZF6 Package</a:t>
            </a:r>
          </a:p>
        </p:txBody>
      </p:sp>
      <p:sp>
        <p:nvSpPr>
          <p:cNvPr id="3076" name="Rectangle 3"/>
          <p:cNvSpPr>
            <a:spLocks noGrp="1" noChangeArrowheads="1"/>
          </p:cNvSpPr>
          <p:nvPr>
            <p:ph type="body" sz="half" idx="1"/>
          </p:nvPr>
        </p:nvSpPr>
        <p:spPr>
          <a:xfrm>
            <a:off x="698500" y="1485900"/>
            <a:ext cx="7708900" cy="990600"/>
          </a:xfrm>
        </p:spPr>
        <p:txBody>
          <a:bodyPr/>
          <a:lstStyle/>
          <a:p>
            <a:pPr marL="609600" indent="-609600" eaLnBrk="1" hangingPunct="1">
              <a:lnSpc>
                <a:spcPct val="80000"/>
              </a:lnSpc>
              <a:buFontTx/>
              <a:buAutoNum type="arabicPeriod" startAt="2"/>
            </a:pPr>
            <a:endParaRPr lang="en-US" smtClean="0"/>
          </a:p>
          <a:p>
            <a:pPr marL="609600" indent="-609600" eaLnBrk="1" hangingPunct="1">
              <a:lnSpc>
                <a:spcPct val="80000"/>
              </a:lnSpc>
            </a:pPr>
            <a:endParaRPr lang="en-US" smtClean="0"/>
          </a:p>
        </p:txBody>
      </p:sp>
      <p:pic>
        <p:nvPicPr>
          <p:cNvPr id="2" name="Picture 1" descr="gwf-fig7-17.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2151" y="1844869"/>
            <a:ext cx="6239697" cy="3260531"/>
          </a:xfrm>
          <a:prstGeom prst="rect">
            <a:avLst/>
          </a:prstGeom>
          <a:solidFill>
            <a:schemeClr val="bg1"/>
          </a:solidFill>
        </p:spPr>
      </p:pic>
      <p:sp>
        <p:nvSpPr>
          <p:cNvPr id="7" name="TextBox 6"/>
          <p:cNvSpPr txBox="1"/>
          <p:nvPr/>
        </p:nvSpPr>
        <p:spPr>
          <a:xfrm>
            <a:off x="685800" y="1371600"/>
            <a:ext cx="7369625" cy="400110"/>
          </a:xfrm>
          <a:prstGeom prst="rect">
            <a:avLst/>
          </a:prstGeom>
          <a:noFill/>
        </p:spPr>
        <p:txBody>
          <a:bodyPr wrap="none" rtlCol="0">
            <a:spAutoFit/>
          </a:bodyPr>
          <a:lstStyle/>
          <a:p>
            <a:r>
              <a:rPr lang="en-US" sz="2000" dirty="0">
                <a:solidFill>
                  <a:srgbClr val="FFFFFF"/>
                </a:solidFill>
              </a:rPr>
              <a:t>Groundwater </a:t>
            </a:r>
            <a:r>
              <a:rPr lang="en-US" sz="2000" dirty="0" smtClean="0">
                <a:solidFill>
                  <a:srgbClr val="FFFFFF"/>
                </a:solidFill>
              </a:rPr>
              <a:t>Discharge</a:t>
            </a:r>
            <a:r>
              <a:rPr lang="en-US" sz="2000" dirty="0" smtClean="0">
                <a:solidFill>
                  <a:srgbClr val="FFFFFF"/>
                </a:solidFill>
              </a:rPr>
              <a:t>—</a:t>
            </a:r>
            <a:r>
              <a:rPr lang="en-US" sz="2000" dirty="0">
                <a:solidFill>
                  <a:srgbClr val="FFFFFF"/>
                </a:solidFill>
              </a:rPr>
              <a:t>Water Table is Close to Land Surface</a:t>
            </a:r>
          </a:p>
        </p:txBody>
      </p:sp>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950" y="5105400"/>
            <a:ext cx="8674100" cy="889000"/>
          </a:xfrm>
          <a:prstGeom prst="rect">
            <a:avLst/>
          </a:prstGeom>
        </p:spPr>
      </p:pic>
    </p:spTree>
    <p:extLst>
      <p:ext uri="{BB962C8B-B14F-4D97-AF65-F5344CB8AC3E}">
        <p14:creationId xmlns:p14="http://schemas.microsoft.com/office/powerpoint/2010/main" val="371790438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a:xfrm>
            <a:off x="660400" y="225425"/>
            <a:ext cx="7772400" cy="1143000"/>
          </a:xfrm>
        </p:spPr>
        <p:txBody>
          <a:bodyPr/>
          <a:lstStyle/>
          <a:p>
            <a:pPr eaLnBrk="1" hangingPunct="1"/>
            <a:r>
              <a:rPr lang="en-US" sz="3800" dirty="0" smtClean="0"/>
              <a:t>UZF for MODFLOW 6</a:t>
            </a: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2187141"/>
            <a:ext cx="2672742" cy="2705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31707" y="2187141"/>
            <a:ext cx="2648930" cy="27988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7"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21395" y="2187141"/>
            <a:ext cx="2577428" cy="23455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807700" y="1659567"/>
            <a:ext cx="1666943" cy="400110"/>
          </a:xfrm>
          <a:prstGeom prst="rect">
            <a:avLst/>
          </a:prstGeom>
          <a:noFill/>
        </p:spPr>
        <p:txBody>
          <a:bodyPr wrap="none" rtlCol="0">
            <a:spAutoFit/>
          </a:bodyPr>
          <a:lstStyle/>
          <a:p>
            <a:r>
              <a:rPr lang="en-US" sz="2000" dirty="0" smtClean="0">
                <a:solidFill>
                  <a:srgbClr val="FFFFFF"/>
                </a:solidFill>
              </a:rPr>
              <a:t>UZF model 1</a:t>
            </a:r>
            <a:endParaRPr lang="en-US" sz="2000" dirty="0">
              <a:solidFill>
                <a:srgbClr val="FFFFFF"/>
              </a:solidFill>
            </a:endParaRPr>
          </a:p>
        </p:txBody>
      </p:sp>
      <p:sp>
        <p:nvSpPr>
          <p:cNvPr id="10" name="TextBox 9"/>
          <p:cNvSpPr txBox="1"/>
          <p:nvPr/>
        </p:nvSpPr>
        <p:spPr>
          <a:xfrm>
            <a:off x="3676638" y="1659567"/>
            <a:ext cx="1666943" cy="400110"/>
          </a:xfrm>
          <a:prstGeom prst="rect">
            <a:avLst/>
          </a:prstGeom>
          <a:noFill/>
        </p:spPr>
        <p:txBody>
          <a:bodyPr wrap="none" rtlCol="0">
            <a:spAutoFit/>
          </a:bodyPr>
          <a:lstStyle/>
          <a:p>
            <a:r>
              <a:rPr lang="en-US" sz="2000" dirty="0" smtClean="0">
                <a:solidFill>
                  <a:srgbClr val="FFFFFF"/>
                </a:solidFill>
              </a:rPr>
              <a:t>UZF model 2</a:t>
            </a:r>
            <a:endParaRPr lang="en-US" sz="2000" dirty="0">
              <a:solidFill>
                <a:srgbClr val="FFFFFF"/>
              </a:solidFill>
            </a:endParaRPr>
          </a:p>
        </p:txBody>
      </p:sp>
      <p:sp>
        <p:nvSpPr>
          <p:cNvPr id="11" name="TextBox 10"/>
          <p:cNvSpPr txBox="1"/>
          <p:nvPr/>
        </p:nvSpPr>
        <p:spPr>
          <a:xfrm>
            <a:off x="6522701" y="1659567"/>
            <a:ext cx="1666943" cy="400110"/>
          </a:xfrm>
          <a:prstGeom prst="rect">
            <a:avLst/>
          </a:prstGeom>
          <a:noFill/>
        </p:spPr>
        <p:txBody>
          <a:bodyPr wrap="none" rtlCol="0">
            <a:spAutoFit/>
          </a:bodyPr>
          <a:lstStyle/>
          <a:p>
            <a:r>
              <a:rPr lang="en-US" sz="2000" dirty="0" smtClean="0">
                <a:solidFill>
                  <a:srgbClr val="FFFFFF"/>
                </a:solidFill>
              </a:rPr>
              <a:t>UZF model 3</a:t>
            </a:r>
            <a:endParaRPr lang="en-US" sz="2000" dirty="0">
              <a:solidFill>
                <a:srgbClr val="FFFFFF"/>
              </a:solidFill>
            </a:endParaRPr>
          </a:p>
        </p:txBody>
      </p:sp>
      <p:sp>
        <p:nvSpPr>
          <p:cNvPr id="12" name="TextBox 11"/>
          <p:cNvSpPr txBox="1"/>
          <p:nvPr/>
        </p:nvSpPr>
        <p:spPr>
          <a:xfrm>
            <a:off x="607825" y="4956621"/>
            <a:ext cx="2066692" cy="400110"/>
          </a:xfrm>
          <a:prstGeom prst="rect">
            <a:avLst/>
          </a:prstGeom>
          <a:noFill/>
        </p:spPr>
        <p:txBody>
          <a:bodyPr wrap="none" rtlCol="0">
            <a:spAutoFit/>
          </a:bodyPr>
          <a:lstStyle/>
          <a:p>
            <a:r>
              <a:rPr lang="en-US" sz="2000" dirty="0" smtClean="0">
                <a:solidFill>
                  <a:srgbClr val="FFFFFF"/>
                </a:solidFill>
              </a:rPr>
              <a:t>Stream seepage</a:t>
            </a:r>
            <a:endParaRPr lang="en-US" sz="2000" dirty="0">
              <a:solidFill>
                <a:srgbClr val="FFFFFF"/>
              </a:solidFill>
            </a:endParaRPr>
          </a:p>
        </p:txBody>
      </p:sp>
      <p:sp>
        <p:nvSpPr>
          <p:cNvPr id="13" name="TextBox 12"/>
          <p:cNvSpPr txBox="1"/>
          <p:nvPr/>
        </p:nvSpPr>
        <p:spPr>
          <a:xfrm>
            <a:off x="3719155" y="4956621"/>
            <a:ext cx="1581908" cy="400110"/>
          </a:xfrm>
          <a:prstGeom prst="rect">
            <a:avLst/>
          </a:prstGeom>
          <a:noFill/>
        </p:spPr>
        <p:txBody>
          <a:bodyPr wrap="none" rtlCol="0">
            <a:spAutoFit/>
          </a:bodyPr>
          <a:lstStyle/>
          <a:p>
            <a:r>
              <a:rPr lang="en-US" sz="2000" dirty="0" smtClean="0">
                <a:solidFill>
                  <a:srgbClr val="FFFFFF"/>
                </a:solidFill>
              </a:rPr>
              <a:t>Ponds/lakes</a:t>
            </a:r>
            <a:endParaRPr lang="en-US" sz="2000" dirty="0">
              <a:solidFill>
                <a:srgbClr val="FFFFFF"/>
              </a:solidFill>
            </a:endParaRPr>
          </a:p>
        </p:txBody>
      </p:sp>
      <p:sp>
        <p:nvSpPr>
          <p:cNvPr id="14" name="TextBox 13"/>
          <p:cNvSpPr txBox="1"/>
          <p:nvPr/>
        </p:nvSpPr>
        <p:spPr>
          <a:xfrm>
            <a:off x="6394085" y="4956621"/>
            <a:ext cx="1924175" cy="400110"/>
          </a:xfrm>
          <a:prstGeom prst="rect">
            <a:avLst/>
          </a:prstGeom>
          <a:noFill/>
        </p:spPr>
        <p:txBody>
          <a:bodyPr wrap="none" rtlCol="0">
            <a:spAutoFit/>
          </a:bodyPr>
          <a:lstStyle/>
          <a:p>
            <a:r>
              <a:rPr lang="en-US" sz="2000" dirty="0" smtClean="0">
                <a:solidFill>
                  <a:srgbClr val="FFFFFF"/>
                </a:solidFill>
              </a:rPr>
              <a:t>Mountain slope</a:t>
            </a:r>
            <a:endParaRPr lang="en-US" sz="2000" dirty="0">
              <a:solidFill>
                <a:srgbClr val="FFFFFF"/>
              </a:solidFill>
            </a:endParaRPr>
          </a:p>
        </p:txBody>
      </p:sp>
    </p:spTree>
    <p:extLst>
      <p:ext uri="{BB962C8B-B14F-4D97-AF65-F5344CB8AC3E}">
        <p14:creationId xmlns:p14="http://schemas.microsoft.com/office/powerpoint/2010/main" val="18727568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67536" y="1553751"/>
            <a:ext cx="2578951" cy="461665"/>
          </a:xfrm>
          <a:prstGeom prst="rect">
            <a:avLst/>
          </a:prstGeom>
          <a:noFill/>
        </p:spPr>
        <p:txBody>
          <a:bodyPr wrap="none" rtlCol="0">
            <a:spAutoFit/>
          </a:bodyPr>
          <a:lstStyle/>
          <a:p>
            <a:r>
              <a:rPr lang="en-US" sz="2400" dirty="0" smtClean="0">
                <a:solidFill>
                  <a:srgbClr val="FFFFFF"/>
                </a:solidFill>
                <a:latin typeface="Tekton Pro" pitchFamily="34" charset="0"/>
              </a:rPr>
              <a:t>Coarse GWF grid </a:t>
            </a:r>
          </a:p>
        </p:txBody>
      </p:sp>
      <p:sp>
        <p:nvSpPr>
          <p:cNvPr id="7" name="TextBox 6"/>
          <p:cNvSpPr txBox="1"/>
          <p:nvPr/>
        </p:nvSpPr>
        <p:spPr>
          <a:xfrm>
            <a:off x="5069089" y="4191000"/>
            <a:ext cx="3343391" cy="1200328"/>
          </a:xfrm>
          <a:prstGeom prst="rect">
            <a:avLst/>
          </a:prstGeom>
          <a:noFill/>
        </p:spPr>
        <p:txBody>
          <a:bodyPr wrap="square" rtlCol="0">
            <a:spAutoFit/>
          </a:bodyPr>
          <a:lstStyle/>
          <a:p>
            <a:r>
              <a:rPr lang="en-US" sz="2400" dirty="0" smtClean="0">
                <a:solidFill>
                  <a:srgbClr val="FFFFFF"/>
                </a:solidFill>
                <a:latin typeface="Tekton Pro" pitchFamily="34" charset="0"/>
              </a:rPr>
              <a:t>UZF cells corresponding to different land use types</a:t>
            </a:r>
            <a:endParaRPr lang="en-US" sz="2400" dirty="0">
              <a:solidFill>
                <a:srgbClr val="FFFFFF"/>
              </a:solidFill>
              <a:latin typeface="Tekton Pro" pitchFamily="34" charset="0"/>
            </a:endParaRPr>
          </a:p>
        </p:txBody>
      </p:sp>
      <p:sp>
        <p:nvSpPr>
          <p:cNvPr id="9" name="Rectangle 2"/>
          <p:cNvSpPr>
            <a:spLocks noGrp="1" noChangeArrowheads="1"/>
          </p:cNvSpPr>
          <p:nvPr>
            <p:ph type="title"/>
          </p:nvPr>
        </p:nvSpPr>
        <p:spPr>
          <a:xfrm>
            <a:off x="752302" y="125521"/>
            <a:ext cx="7772400" cy="1143000"/>
          </a:xfrm>
        </p:spPr>
        <p:txBody>
          <a:bodyPr/>
          <a:lstStyle/>
          <a:p>
            <a:pPr eaLnBrk="1" hangingPunct="1"/>
            <a:r>
              <a:rPr lang="en-US" sz="3800" dirty="0" smtClean="0"/>
              <a:t>UZF6 Package</a:t>
            </a:r>
          </a:p>
        </p:txBody>
      </p:sp>
      <p:pic>
        <p:nvPicPr>
          <p:cNvPr id="3" name="Picture 2"/>
          <p:cNvPicPr>
            <a:picLocks noChangeAspect="1"/>
          </p:cNvPicPr>
          <p:nvPr/>
        </p:nvPicPr>
        <p:blipFill rotWithShape="1">
          <a:blip r:embed="rId2"/>
          <a:srcRect l="5382" t="15877" r="2527" b="19736"/>
          <a:stretch/>
        </p:blipFill>
        <p:spPr>
          <a:xfrm>
            <a:off x="349134" y="1320161"/>
            <a:ext cx="4289368" cy="3882044"/>
          </a:xfrm>
          <a:prstGeom prst="rect">
            <a:avLst/>
          </a:prstGeom>
        </p:spPr>
      </p:pic>
      <p:cxnSp>
        <p:nvCxnSpPr>
          <p:cNvPr id="10" name="Straight Arrow Connector 9"/>
          <p:cNvCxnSpPr>
            <a:stCxn id="6" idx="1"/>
          </p:cNvCxnSpPr>
          <p:nvPr/>
        </p:nvCxnSpPr>
        <p:spPr bwMode="auto">
          <a:xfrm flipH="1">
            <a:off x="3798916" y="1784584"/>
            <a:ext cx="1568620" cy="484791"/>
          </a:xfrm>
          <a:prstGeom prst="straightConnector1">
            <a:avLst/>
          </a:prstGeom>
          <a:noFill/>
          <a:ln w="28575" cap="flat" cmpd="sng" algn="ctr">
            <a:solidFill>
              <a:schemeClr val="bg1"/>
            </a:solidFill>
            <a:prstDash val="solid"/>
            <a:round/>
            <a:headEnd type="none" w="med" len="med"/>
            <a:tailEnd type="triangle"/>
          </a:ln>
          <a:effectLst/>
        </p:spPr>
      </p:cxnSp>
      <p:cxnSp>
        <p:nvCxnSpPr>
          <p:cNvPr id="12" name="Straight Arrow Connector 11"/>
          <p:cNvCxnSpPr/>
          <p:nvPr/>
        </p:nvCxnSpPr>
        <p:spPr bwMode="auto">
          <a:xfrm flipH="1" flipV="1">
            <a:off x="2643447" y="2881097"/>
            <a:ext cx="2602692" cy="174070"/>
          </a:xfrm>
          <a:prstGeom prst="straightConnector1">
            <a:avLst/>
          </a:prstGeom>
          <a:noFill/>
          <a:ln w="28575" cap="flat" cmpd="sng" algn="ctr">
            <a:solidFill>
              <a:schemeClr val="bg1"/>
            </a:solidFill>
            <a:prstDash val="solid"/>
            <a:round/>
            <a:headEnd type="none" w="med" len="med"/>
            <a:tailEnd type="triangle"/>
          </a:ln>
          <a:effectLst/>
        </p:spPr>
      </p:cxnSp>
      <p:sp>
        <p:nvSpPr>
          <p:cNvPr id="13" name="Rectangle 12"/>
          <p:cNvSpPr/>
          <p:nvPr/>
        </p:nvSpPr>
        <p:spPr bwMode="auto">
          <a:xfrm>
            <a:off x="1524001" y="2467027"/>
            <a:ext cx="1066800" cy="1002609"/>
          </a:xfrm>
          <a:prstGeom prst="rect">
            <a:avLst/>
          </a:prstGeom>
          <a:noFill/>
          <a:ln w="50800" cap="flat" cmpd="sng" algn="ctr">
            <a:solidFill>
              <a:srgbClr val="FFFF00"/>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800" b="0" i="0" u="none" strike="noStrike" cap="none" normalizeH="0" baseline="0" smtClean="0">
              <a:ln>
                <a:noFill/>
              </a:ln>
              <a:solidFill>
                <a:schemeClr val="tx1"/>
              </a:solidFill>
              <a:effectLst/>
              <a:latin typeface="Times New Roman" pitchFamily="18" charset="0"/>
            </a:endParaRPr>
          </a:p>
        </p:txBody>
      </p:sp>
      <p:sp>
        <p:nvSpPr>
          <p:cNvPr id="14" name="TextBox 13"/>
          <p:cNvSpPr txBox="1"/>
          <p:nvPr/>
        </p:nvSpPr>
        <p:spPr>
          <a:xfrm>
            <a:off x="5246139" y="2667000"/>
            <a:ext cx="3343391" cy="1200328"/>
          </a:xfrm>
          <a:prstGeom prst="rect">
            <a:avLst/>
          </a:prstGeom>
          <a:noFill/>
        </p:spPr>
        <p:txBody>
          <a:bodyPr wrap="square" rtlCol="0">
            <a:spAutoFit/>
          </a:bodyPr>
          <a:lstStyle/>
          <a:p>
            <a:r>
              <a:rPr lang="en-US" sz="2400" dirty="0" smtClean="0">
                <a:solidFill>
                  <a:srgbClr val="FFFFFF"/>
                </a:solidFill>
                <a:latin typeface="Tekton Pro" pitchFamily="34" charset="0"/>
              </a:rPr>
              <a:t>UZF cells correspond to GWF grid in areas with less data</a:t>
            </a:r>
            <a:endParaRPr lang="en-US" sz="2400" dirty="0">
              <a:solidFill>
                <a:srgbClr val="FFFFFF"/>
              </a:solidFill>
              <a:latin typeface="Tekton Pro" pitchFamily="34" charset="0"/>
            </a:endParaRPr>
          </a:p>
        </p:txBody>
      </p:sp>
      <p:cxnSp>
        <p:nvCxnSpPr>
          <p:cNvPr id="16" name="Straight Arrow Connector 15"/>
          <p:cNvCxnSpPr/>
          <p:nvPr/>
        </p:nvCxnSpPr>
        <p:spPr bwMode="auto">
          <a:xfrm flipH="1" flipV="1">
            <a:off x="2394065" y="4010882"/>
            <a:ext cx="2608954" cy="578319"/>
          </a:xfrm>
          <a:prstGeom prst="straightConnector1">
            <a:avLst/>
          </a:prstGeom>
          <a:noFill/>
          <a:ln w="28575" cap="flat" cmpd="sng" algn="ctr">
            <a:solidFill>
              <a:schemeClr val="bg1"/>
            </a:solidFill>
            <a:prstDash val="solid"/>
            <a:round/>
            <a:headEnd type="none" w="med" len="med"/>
            <a:tailEnd type="triangle"/>
          </a:ln>
          <a:effectLst/>
        </p:spPr>
      </p:cxnSp>
    </p:spTree>
    <p:extLst>
      <p:ext uri="{BB962C8B-B14F-4D97-AF65-F5344CB8AC3E}">
        <p14:creationId xmlns:p14="http://schemas.microsoft.com/office/powerpoint/2010/main" val="221472649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UZF6 </a:t>
            </a:r>
            <a:r>
              <a:rPr lang="en-US" dirty="0" smtClean="0"/>
              <a:t>Package Input</a:t>
            </a:r>
            <a:endParaRPr lang="en-US" dirty="0"/>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381000" y="1197887"/>
            <a:ext cx="8382000" cy="5078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1200" dirty="0" smtClean="0">
                <a:solidFill>
                  <a:schemeClr val="bg1"/>
                </a:solidFill>
                <a:latin typeface="Courier New"/>
                <a:cs typeface="Courier New"/>
              </a:rPr>
              <a:t>BEGIN OPTIONS</a:t>
            </a:r>
          </a:p>
          <a:p>
            <a:pPr eaLnBrk="1" hangingPunct="1">
              <a:defRPr/>
            </a:pPr>
            <a:r>
              <a:rPr lang="de-DE" sz="1200" dirty="0" smtClean="0">
                <a:solidFill>
                  <a:schemeClr val="bg1"/>
                </a:solidFill>
                <a:latin typeface="Courier New"/>
                <a:cs typeface="Courier New"/>
              </a:rPr>
              <a:t>  </a:t>
            </a:r>
            <a:r>
              <a:rPr lang="de-DE" sz="1200" dirty="0">
                <a:solidFill>
                  <a:schemeClr val="bg1"/>
                </a:solidFill>
                <a:latin typeface="Courier New"/>
                <a:cs typeface="Courier New"/>
              </a:rPr>
              <a:t>BOUNDNAMES</a:t>
            </a:r>
          </a:p>
          <a:p>
            <a:pPr eaLnBrk="1" hangingPunct="1">
              <a:defRPr/>
            </a:pPr>
            <a:r>
              <a:rPr lang="de-DE" sz="1200" dirty="0">
                <a:solidFill>
                  <a:schemeClr val="bg1"/>
                </a:solidFill>
                <a:latin typeface="Courier New"/>
                <a:cs typeface="Courier New"/>
              </a:rPr>
              <a:t>  PRINT_INPUT</a:t>
            </a:r>
          </a:p>
          <a:p>
            <a:pPr eaLnBrk="1" hangingPunct="1">
              <a:defRPr/>
            </a:pPr>
            <a:r>
              <a:rPr lang="de-DE" sz="1200" dirty="0">
                <a:solidFill>
                  <a:schemeClr val="bg1"/>
                </a:solidFill>
                <a:latin typeface="Courier New"/>
                <a:cs typeface="Courier New"/>
              </a:rPr>
              <a:t>  PRINT_FLOWS</a:t>
            </a:r>
          </a:p>
          <a:p>
            <a:pPr eaLnBrk="1" hangingPunct="1">
              <a:defRPr/>
            </a:pPr>
            <a:r>
              <a:rPr lang="de-DE" sz="1200" dirty="0">
                <a:solidFill>
                  <a:schemeClr val="bg1"/>
                </a:solidFill>
                <a:latin typeface="Courier New"/>
                <a:cs typeface="Courier New"/>
              </a:rPr>
              <a:t>  SAVE_FLOWS</a:t>
            </a:r>
          </a:p>
          <a:p>
            <a:pPr eaLnBrk="1" hangingPunct="1">
              <a:defRPr/>
            </a:pPr>
            <a:r>
              <a:rPr lang="de-DE" sz="1200" dirty="0">
                <a:solidFill>
                  <a:schemeClr val="bg1"/>
                </a:solidFill>
                <a:latin typeface="Courier New"/>
                <a:cs typeface="Courier New"/>
              </a:rPr>
              <a:t>  SIMULATE_ET</a:t>
            </a:r>
          </a:p>
          <a:p>
            <a:pPr eaLnBrk="1" hangingPunct="1">
              <a:defRPr/>
            </a:pPr>
            <a:r>
              <a:rPr lang="de-DE" sz="1200" dirty="0">
                <a:solidFill>
                  <a:schemeClr val="bg1"/>
                </a:solidFill>
                <a:latin typeface="Courier New"/>
                <a:cs typeface="Courier New"/>
              </a:rPr>
              <a:t>  LINEAR_GWET</a:t>
            </a:r>
          </a:p>
          <a:p>
            <a:pPr eaLnBrk="1" hangingPunct="1">
              <a:defRPr/>
            </a:pPr>
            <a:r>
              <a:rPr lang="de-DE" sz="1200" dirty="0">
                <a:solidFill>
                  <a:schemeClr val="bg1"/>
                </a:solidFill>
                <a:latin typeface="Courier New"/>
                <a:cs typeface="Courier New"/>
              </a:rPr>
              <a:t>  SIMULATE_GWSEEP</a:t>
            </a:r>
          </a:p>
          <a:p>
            <a:pPr eaLnBrk="1" hangingPunct="1">
              <a:defRPr/>
            </a:pPr>
            <a:r>
              <a:rPr lang="de-DE" sz="1200" dirty="0">
                <a:solidFill>
                  <a:schemeClr val="bg1"/>
                </a:solidFill>
                <a:latin typeface="Courier New"/>
                <a:cs typeface="Courier New"/>
              </a:rPr>
              <a:t>  MOVER</a:t>
            </a:r>
          </a:p>
          <a:p>
            <a:pPr eaLnBrk="1" hangingPunct="1">
              <a:defRPr/>
            </a:pPr>
            <a:r>
              <a:rPr lang="de-DE" sz="1200" dirty="0">
                <a:solidFill>
                  <a:schemeClr val="bg1"/>
                </a:solidFill>
                <a:latin typeface="Courier New"/>
                <a:cs typeface="Courier New"/>
              </a:rPr>
              <a:t>  OBS6 FILEIN uzfp3_lakmvr_v2_uzf.obs</a:t>
            </a:r>
          </a:p>
          <a:p>
            <a:pPr eaLnBrk="1" hangingPunct="1">
              <a:defRPr/>
            </a:pPr>
            <a:r>
              <a:rPr lang="de-DE" sz="1200" dirty="0">
                <a:solidFill>
                  <a:schemeClr val="bg1"/>
                </a:solidFill>
                <a:latin typeface="Courier New"/>
                <a:cs typeface="Courier New"/>
              </a:rPr>
              <a:t>  BUDGET FILEOUT </a:t>
            </a:r>
            <a:r>
              <a:rPr lang="de-DE" sz="1200" dirty="0" err="1">
                <a:solidFill>
                  <a:schemeClr val="bg1"/>
                </a:solidFill>
                <a:latin typeface="Courier New"/>
                <a:cs typeface="Courier New"/>
              </a:rPr>
              <a:t>uzf.cbc</a:t>
            </a:r>
            <a:endParaRPr lang="de-DE" sz="1200" dirty="0">
              <a:solidFill>
                <a:schemeClr val="bg1"/>
              </a:solidFill>
              <a:latin typeface="Courier New"/>
              <a:cs typeface="Courier New"/>
            </a:endParaRPr>
          </a:p>
          <a:p>
            <a:pPr eaLnBrk="1" hangingPunct="1">
              <a:defRPr/>
            </a:pPr>
            <a:r>
              <a:rPr lang="de-DE" sz="1200" dirty="0" smtClean="0">
                <a:solidFill>
                  <a:schemeClr val="bg1"/>
                </a:solidFill>
                <a:latin typeface="Courier New"/>
                <a:cs typeface="Courier New"/>
              </a:rPr>
              <a:t>END OPTIONS</a:t>
            </a:r>
          </a:p>
          <a:p>
            <a:pPr eaLnBrk="1" hangingPunct="1">
              <a:defRPr/>
            </a:pPr>
            <a:endParaRPr lang="de-DE" sz="1200" dirty="0" smtClean="0">
              <a:solidFill>
                <a:schemeClr val="bg1"/>
              </a:solidFill>
              <a:latin typeface="Courier New"/>
              <a:cs typeface="Courier New"/>
            </a:endParaRPr>
          </a:p>
          <a:p>
            <a:pPr eaLnBrk="1" hangingPunct="1">
              <a:defRPr/>
            </a:pPr>
            <a:r>
              <a:rPr lang="de-DE" sz="1200" dirty="0" smtClean="0">
                <a:solidFill>
                  <a:schemeClr val="bg1"/>
                </a:solidFill>
                <a:latin typeface="Courier New"/>
                <a:cs typeface="Courier New"/>
              </a:rPr>
              <a:t>BEGIN DIMENSIONS</a:t>
            </a:r>
          </a:p>
          <a:p>
            <a:pPr eaLnBrk="1" hangingPunct="1">
              <a:defRPr/>
            </a:pPr>
            <a:r>
              <a:rPr lang="de-DE" sz="1200" dirty="0" smtClean="0">
                <a:solidFill>
                  <a:schemeClr val="bg1"/>
                </a:solidFill>
                <a:latin typeface="Courier New"/>
                <a:cs typeface="Courier New"/>
              </a:rPr>
              <a:t>  NUZFCELLS  200</a:t>
            </a:r>
          </a:p>
          <a:p>
            <a:pPr eaLnBrk="1" hangingPunct="1">
              <a:defRPr/>
            </a:pPr>
            <a:r>
              <a:rPr lang="de-DE" sz="1200" dirty="0" smtClean="0">
                <a:solidFill>
                  <a:schemeClr val="bg1"/>
                </a:solidFill>
                <a:latin typeface="Courier New"/>
                <a:cs typeface="Courier New"/>
              </a:rPr>
              <a:t>  NTRAILWAVES  10</a:t>
            </a:r>
          </a:p>
          <a:p>
            <a:pPr eaLnBrk="1" hangingPunct="1">
              <a:defRPr/>
            </a:pPr>
            <a:r>
              <a:rPr lang="de-DE" sz="1200" dirty="0" smtClean="0">
                <a:solidFill>
                  <a:schemeClr val="bg1"/>
                </a:solidFill>
                <a:latin typeface="Courier New"/>
                <a:cs typeface="Courier New"/>
              </a:rPr>
              <a:t>  NWAVESETS  50</a:t>
            </a:r>
          </a:p>
          <a:p>
            <a:pPr eaLnBrk="1" hangingPunct="1">
              <a:defRPr/>
            </a:pPr>
            <a:r>
              <a:rPr lang="de-DE" sz="1200" dirty="0" smtClean="0">
                <a:solidFill>
                  <a:schemeClr val="bg1"/>
                </a:solidFill>
                <a:latin typeface="Courier New"/>
                <a:cs typeface="Courier New"/>
              </a:rPr>
              <a:t>END DIMENSIONS</a:t>
            </a:r>
          </a:p>
          <a:p>
            <a:pPr eaLnBrk="1" hangingPunct="1">
              <a:defRPr/>
            </a:pPr>
            <a:endParaRPr lang="de-DE" sz="1200" dirty="0" smtClean="0">
              <a:solidFill>
                <a:schemeClr val="bg1"/>
              </a:solidFill>
              <a:latin typeface="Courier New"/>
              <a:cs typeface="Courier New"/>
            </a:endParaRPr>
          </a:p>
          <a:p>
            <a:pPr eaLnBrk="1" hangingPunct="1">
              <a:defRPr/>
            </a:pPr>
            <a:r>
              <a:rPr lang="de-DE" sz="1200" dirty="0" smtClean="0">
                <a:solidFill>
                  <a:schemeClr val="bg1"/>
                </a:solidFill>
                <a:latin typeface="Courier New"/>
                <a:cs typeface="Courier New"/>
              </a:rPr>
              <a:t>BEGIN PACKAGEDATA</a:t>
            </a:r>
          </a:p>
          <a:p>
            <a:pPr eaLnBrk="1" hangingPunct="1">
              <a:defRPr/>
            </a:pPr>
            <a:r>
              <a:rPr lang="de-DE" sz="1200" dirty="0" smtClean="0">
                <a:solidFill>
                  <a:schemeClr val="bg1"/>
                </a:solidFill>
                <a:latin typeface="Courier New"/>
                <a:cs typeface="Courier New"/>
              </a:rPr>
              <a:t>#  NO  CELLID   LFLG VCON SURFDEP      VKS  THTR  THTS  THTI  EPS  BOUNDANAME</a:t>
            </a:r>
          </a:p>
          <a:p>
            <a:pPr eaLnBrk="1" hangingPunct="1">
              <a:defRPr/>
            </a:pPr>
            <a:r>
              <a:rPr lang="de-DE" sz="1200" dirty="0" smtClean="0">
                <a:solidFill>
                  <a:schemeClr val="bg1"/>
                </a:solidFill>
                <a:latin typeface="Courier New"/>
                <a:cs typeface="Courier New"/>
              </a:rPr>
              <a:t>  </a:t>
            </a:r>
            <a:r>
              <a:rPr lang="de-DE" sz="1200" dirty="0">
                <a:solidFill>
                  <a:schemeClr val="bg1"/>
                </a:solidFill>
                <a:latin typeface="Courier New"/>
                <a:cs typeface="Courier New"/>
              </a:rPr>
              <a:t>	1  1  1   1    1  101     0.1 1.00E-06   0.1   0.3  0.11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2  1  1   2    1  102     0.1 1.00E-06   0.1   0.3  0.11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3  1  2   1    1  103     0.1 1.00E-06   0.2   0.3  0.21  3.5  </a:t>
            </a:r>
            <a:r>
              <a:rPr lang="de-DE" sz="1200" dirty="0" err="1" smtClean="0">
                <a:solidFill>
                  <a:schemeClr val="bg1"/>
                </a:solidFill>
                <a:latin typeface="Courier New"/>
                <a:cs typeface="Courier New"/>
              </a:rPr>
              <a:t>uzfcells</a:t>
            </a:r>
            <a:endParaRPr lang="de-DE" sz="1200" dirty="0" smtClean="0">
              <a:solidFill>
                <a:schemeClr val="bg1"/>
              </a:solidFill>
              <a:latin typeface="Courier New"/>
              <a:cs typeface="Courier New"/>
            </a:endParaRPr>
          </a:p>
          <a:p>
            <a:pPr eaLnBrk="1" hangingPunct="1">
              <a:defRPr/>
            </a:pPr>
            <a:endParaRPr lang="en-US" sz="1200" dirty="0" smtClean="0">
              <a:solidFill>
                <a:schemeClr val="bg1"/>
              </a:solidFill>
              <a:latin typeface="Courier New" charset="0"/>
            </a:endParaRPr>
          </a:p>
          <a:p>
            <a:pPr eaLnBrk="1" hangingPunct="1">
              <a:defRPr/>
            </a:pPr>
            <a:r>
              <a:rPr lang="en-US" sz="1200" dirty="0" smtClean="0">
                <a:solidFill>
                  <a:schemeClr val="bg1"/>
                </a:solidFill>
                <a:latin typeface="Courier New" charset="0"/>
              </a:rPr>
              <a:t>-</a:t>
            </a:r>
            <a:r>
              <a:rPr lang="en-US" sz="1200" dirty="0">
                <a:solidFill>
                  <a:schemeClr val="bg1"/>
                </a:solidFill>
                <a:latin typeface="Courier New" charset="0"/>
              </a:rPr>
              <a:t>-- DELETED INPUT ---</a:t>
            </a:r>
          </a:p>
          <a:p>
            <a:pPr eaLnBrk="1" hangingPunct="1">
              <a:defRPr/>
            </a:pPr>
            <a:endParaRPr lang="de-DE" sz="1200" dirty="0">
              <a:solidFill>
                <a:schemeClr val="bg1"/>
              </a:solidFill>
              <a:latin typeface="Courier New"/>
              <a:cs typeface="Courier New"/>
            </a:endParaRPr>
          </a:p>
        </p:txBody>
      </p:sp>
    </p:spTree>
    <p:extLst>
      <p:ext uri="{BB962C8B-B14F-4D97-AF65-F5344CB8AC3E}">
        <p14:creationId xmlns:p14="http://schemas.microsoft.com/office/powerpoint/2010/main" val="3254923408"/>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UZF6 </a:t>
            </a:r>
            <a:r>
              <a:rPr lang="en-US" dirty="0" smtClean="0"/>
              <a:t>Package </a:t>
            </a:r>
            <a:r>
              <a:rPr lang="en-US" dirty="0" smtClean="0"/>
              <a:t>Input </a:t>
            </a:r>
            <a:r>
              <a:rPr lang="mr-IN" dirty="0" smtClean="0"/>
              <a:t>–</a:t>
            </a:r>
            <a:r>
              <a:rPr lang="en-US" dirty="0" smtClean="0"/>
              <a:t> cont.</a:t>
            </a:r>
            <a:endParaRPr lang="en-US" dirty="0"/>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381000" y="1197887"/>
            <a:ext cx="8382000" cy="3970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endParaRPr lang="en-US" sz="1200" dirty="0" smtClean="0">
              <a:solidFill>
                <a:schemeClr val="bg1"/>
              </a:solidFill>
              <a:latin typeface="Courier New" charset="0"/>
            </a:endParaRPr>
          </a:p>
          <a:p>
            <a:pPr eaLnBrk="1" hangingPunct="1">
              <a:defRPr/>
            </a:pPr>
            <a:r>
              <a:rPr lang="en-US" sz="1200" dirty="0" smtClean="0">
                <a:solidFill>
                  <a:schemeClr val="bg1"/>
                </a:solidFill>
                <a:latin typeface="Courier New" charset="0"/>
              </a:rPr>
              <a:t>-</a:t>
            </a:r>
            <a:r>
              <a:rPr lang="en-US" sz="1200" dirty="0">
                <a:solidFill>
                  <a:schemeClr val="bg1"/>
                </a:solidFill>
                <a:latin typeface="Courier New" charset="0"/>
              </a:rPr>
              <a:t>-- DELETED INPUT --</a:t>
            </a:r>
            <a:r>
              <a:rPr lang="en-US" sz="1200" dirty="0" smtClean="0">
                <a:solidFill>
                  <a:schemeClr val="bg1"/>
                </a:solidFill>
                <a:latin typeface="Courier New" charset="0"/>
              </a:rPr>
              <a:t>-</a:t>
            </a:r>
          </a:p>
          <a:p>
            <a:pPr eaLnBrk="1" hangingPunct="1">
              <a:defRPr/>
            </a:pPr>
            <a:endParaRPr lang="en-US" sz="1200" dirty="0">
              <a:solidFill>
                <a:schemeClr val="bg1"/>
              </a:solidFill>
              <a:latin typeface="Courier New" charset="0"/>
            </a:endParaRPr>
          </a:p>
          <a:p>
            <a:pPr eaLnBrk="1" hangingPunct="1">
              <a:defRPr/>
            </a:pPr>
            <a:r>
              <a:rPr lang="de-DE" sz="1200" dirty="0" smtClean="0">
                <a:solidFill>
                  <a:schemeClr val="bg1"/>
                </a:solidFill>
                <a:latin typeface="Courier New"/>
                <a:cs typeface="Courier New"/>
              </a:rPr>
              <a:t>  198  </a:t>
            </a:r>
            <a:r>
              <a:rPr lang="de-DE" sz="1200" dirty="0">
                <a:solidFill>
                  <a:schemeClr val="bg1"/>
                </a:solidFill>
                <a:latin typeface="Courier New"/>
                <a:cs typeface="Courier New"/>
              </a:rPr>
              <a:t>2 15   4    0    0     0.1 1.00E-06   0.2   0.3  0.21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199  2 15   5    0    0     0.1 1.00E-06   0.2   0.3  0.21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200  2 15   6    0    0     0.1 1.00E-06   0.2   0.3  0.21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END PACKAGEDATA</a:t>
            </a:r>
          </a:p>
          <a:p>
            <a:pPr eaLnBrk="1" hangingPunct="1">
              <a:defRPr/>
            </a:pP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BEGIN PERIOD 1     </a:t>
            </a:r>
          </a:p>
          <a:p>
            <a:pPr eaLnBrk="1" hangingPunct="1">
              <a:defRPr/>
            </a:pPr>
            <a:r>
              <a:rPr lang="de-DE" sz="1200" dirty="0">
                <a:solidFill>
                  <a:schemeClr val="bg1"/>
                </a:solidFill>
                <a:latin typeface="Courier New"/>
                <a:cs typeface="Courier New"/>
              </a:rPr>
              <a:t># </a:t>
            </a:r>
            <a:r>
              <a:rPr lang="de-DE" sz="1200" dirty="0" err="1">
                <a:solidFill>
                  <a:schemeClr val="bg1"/>
                </a:solidFill>
                <a:latin typeface="Courier New"/>
                <a:cs typeface="Courier New"/>
              </a:rPr>
              <a:t>uzfid</a:t>
            </a:r>
            <a:r>
              <a:rPr lang="de-DE" sz="1200" dirty="0">
                <a:solidFill>
                  <a:schemeClr val="bg1"/>
                </a:solidFill>
                <a:latin typeface="Courier New"/>
                <a:cs typeface="Courier New"/>
              </a:rPr>
              <a:t> </a:t>
            </a:r>
            <a:r>
              <a:rPr lang="de-DE" sz="1200" dirty="0" err="1">
                <a:solidFill>
                  <a:schemeClr val="bg1"/>
                </a:solidFill>
                <a:latin typeface="Courier New"/>
                <a:cs typeface="Courier New"/>
              </a:rPr>
              <a:t>finf</a:t>
            </a:r>
            <a:r>
              <a:rPr lang="de-DE" sz="1200" dirty="0">
                <a:solidFill>
                  <a:schemeClr val="bg1"/>
                </a:solidFill>
                <a:latin typeface="Courier New"/>
                <a:cs typeface="Courier New"/>
              </a:rPr>
              <a:t> </a:t>
            </a:r>
            <a:r>
              <a:rPr lang="de-DE" sz="1200" dirty="0" err="1">
                <a:solidFill>
                  <a:schemeClr val="bg1"/>
                </a:solidFill>
                <a:latin typeface="Courier New"/>
                <a:cs typeface="Courier New"/>
              </a:rPr>
              <a:t>pet</a:t>
            </a:r>
            <a:r>
              <a:rPr lang="de-DE" sz="1200" dirty="0">
                <a:solidFill>
                  <a:schemeClr val="bg1"/>
                </a:solidFill>
                <a:latin typeface="Courier New"/>
                <a:cs typeface="Courier New"/>
              </a:rPr>
              <a:t> </a:t>
            </a:r>
            <a:r>
              <a:rPr lang="de-DE" sz="1200" dirty="0" err="1">
                <a:solidFill>
                  <a:schemeClr val="bg1"/>
                </a:solidFill>
                <a:latin typeface="Courier New"/>
                <a:cs typeface="Courier New"/>
              </a:rPr>
              <a:t>extdp</a:t>
            </a:r>
            <a:r>
              <a:rPr lang="de-DE" sz="1200" dirty="0">
                <a:solidFill>
                  <a:schemeClr val="bg1"/>
                </a:solidFill>
                <a:latin typeface="Courier New"/>
                <a:cs typeface="Courier New"/>
              </a:rPr>
              <a:t> </a:t>
            </a:r>
            <a:r>
              <a:rPr lang="de-DE" sz="1200" dirty="0" err="1">
                <a:solidFill>
                  <a:schemeClr val="bg1"/>
                </a:solidFill>
                <a:latin typeface="Courier New"/>
                <a:cs typeface="Courier New"/>
              </a:rPr>
              <a:t>extwc</a:t>
            </a:r>
            <a:r>
              <a:rPr lang="de-DE" sz="1200" dirty="0">
                <a:solidFill>
                  <a:schemeClr val="bg1"/>
                </a:solidFill>
                <a:latin typeface="Courier New"/>
                <a:cs typeface="Courier New"/>
              </a:rPr>
              <a:t> ha </a:t>
            </a:r>
            <a:r>
              <a:rPr lang="de-DE" sz="1200" dirty="0" err="1">
                <a:solidFill>
                  <a:schemeClr val="bg1"/>
                </a:solidFill>
                <a:latin typeface="Courier New"/>
                <a:cs typeface="Courier New"/>
              </a:rPr>
              <a:t>hroot</a:t>
            </a:r>
            <a:r>
              <a:rPr lang="de-DE" sz="1200" dirty="0">
                <a:solidFill>
                  <a:schemeClr val="bg1"/>
                </a:solidFill>
                <a:latin typeface="Courier New"/>
                <a:cs typeface="Courier New"/>
              </a:rPr>
              <a:t> </a:t>
            </a:r>
            <a:r>
              <a:rPr lang="de-DE" sz="1200" dirty="0" err="1">
                <a:solidFill>
                  <a:schemeClr val="bg1"/>
                </a:solidFill>
                <a:latin typeface="Courier New"/>
                <a:cs typeface="Courier New"/>
              </a:rPr>
              <a:t>rootact</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1 3.34E-10 1.00E-08 15 0.100005 0.0 0.0 0.0</a:t>
            </a:r>
          </a:p>
          <a:p>
            <a:pPr eaLnBrk="1" hangingPunct="1">
              <a:defRPr/>
            </a:pPr>
            <a:r>
              <a:rPr lang="de-DE" sz="1200" dirty="0">
                <a:solidFill>
                  <a:schemeClr val="bg1"/>
                </a:solidFill>
                <a:latin typeface="Courier New"/>
                <a:cs typeface="Courier New"/>
              </a:rPr>
              <a:t>  2 6.68E-10 1.00E-08 15 0.100005 0.0 0.0 0.0</a:t>
            </a:r>
          </a:p>
          <a:p>
            <a:pPr eaLnBrk="1" hangingPunct="1">
              <a:defRPr/>
            </a:pPr>
            <a:r>
              <a:rPr lang="de-DE" sz="1200" dirty="0">
                <a:solidFill>
                  <a:schemeClr val="bg1"/>
                </a:solidFill>
                <a:latin typeface="Courier New"/>
                <a:cs typeface="Courier New"/>
              </a:rPr>
              <a:t>  3 6.68E-10 1.00E-08 15 0.20001 0.0 0.0 </a:t>
            </a:r>
            <a:r>
              <a:rPr lang="de-DE" sz="1200" dirty="0" smtClean="0">
                <a:solidFill>
                  <a:schemeClr val="bg1"/>
                </a:solidFill>
                <a:latin typeface="Courier New"/>
                <a:cs typeface="Courier New"/>
              </a:rPr>
              <a:t>0.0</a:t>
            </a:r>
          </a:p>
          <a:p>
            <a:pPr eaLnBrk="1" hangingPunct="1">
              <a:defRPr/>
            </a:pPr>
            <a:endParaRPr lang="en-US" sz="1200" dirty="0" smtClean="0">
              <a:solidFill>
                <a:schemeClr val="bg1"/>
              </a:solidFill>
              <a:latin typeface="Courier New" charset="0"/>
            </a:endParaRPr>
          </a:p>
          <a:p>
            <a:pPr eaLnBrk="1" hangingPunct="1">
              <a:defRPr/>
            </a:pPr>
            <a:r>
              <a:rPr lang="en-US" sz="1200" dirty="0" smtClean="0">
                <a:solidFill>
                  <a:schemeClr val="bg1"/>
                </a:solidFill>
                <a:latin typeface="Courier New" charset="0"/>
              </a:rPr>
              <a:t>-</a:t>
            </a:r>
            <a:r>
              <a:rPr lang="en-US" sz="1200" dirty="0">
                <a:solidFill>
                  <a:schemeClr val="bg1"/>
                </a:solidFill>
                <a:latin typeface="Courier New" charset="0"/>
              </a:rPr>
              <a:t>-- DELETED INPUT --</a:t>
            </a:r>
            <a:r>
              <a:rPr lang="en-US" sz="1200" dirty="0" smtClean="0">
                <a:solidFill>
                  <a:schemeClr val="bg1"/>
                </a:solidFill>
                <a:latin typeface="Courier New" charset="0"/>
              </a:rPr>
              <a:t>-</a:t>
            </a:r>
          </a:p>
          <a:p>
            <a:pPr eaLnBrk="1" hangingPunct="1">
              <a:defRPr/>
            </a:pPr>
            <a:endParaRPr lang="en-US" sz="1200" dirty="0">
              <a:solidFill>
                <a:schemeClr val="bg1"/>
              </a:solidFill>
              <a:latin typeface="Courier New" charset="0"/>
            </a:endParaRPr>
          </a:p>
          <a:p>
            <a:pPr eaLnBrk="1" hangingPunct="1">
              <a:defRPr/>
            </a:pPr>
            <a:r>
              <a:rPr lang="nb-NO" sz="1200" dirty="0">
                <a:solidFill>
                  <a:schemeClr val="bg1"/>
                </a:solidFill>
                <a:latin typeface="Courier New" charset="0"/>
              </a:rPr>
              <a:t> </a:t>
            </a:r>
            <a:r>
              <a:rPr lang="nb-NO" sz="1200" dirty="0" smtClean="0">
                <a:solidFill>
                  <a:schemeClr val="bg1"/>
                </a:solidFill>
                <a:latin typeface="Courier New" charset="0"/>
              </a:rPr>
              <a:t> 98 </a:t>
            </a:r>
            <a:r>
              <a:rPr lang="nb-NO" sz="1200" dirty="0">
                <a:solidFill>
                  <a:schemeClr val="bg1"/>
                </a:solidFill>
                <a:latin typeface="Courier New" charset="0"/>
              </a:rPr>
              <a:t>2.68E-09 1.00E-08 15 0.20001 0.0 0.0 0.0</a:t>
            </a:r>
          </a:p>
          <a:p>
            <a:pPr eaLnBrk="1" hangingPunct="1">
              <a:defRPr/>
            </a:pPr>
            <a:r>
              <a:rPr lang="nb-NO" sz="1200" dirty="0">
                <a:solidFill>
                  <a:schemeClr val="bg1"/>
                </a:solidFill>
                <a:latin typeface="Courier New" charset="0"/>
              </a:rPr>
              <a:t>  99 2.68E-09 1.00E-08 15 0.20001 0.0 0.0 0.0</a:t>
            </a:r>
          </a:p>
          <a:p>
            <a:pPr eaLnBrk="1" hangingPunct="1">
              <a:defRPr/>
            </a:pPr>
            <a:r>
              <a:rPr lang="nb-NO" sz="1200" dirty="0">
                <a:solidFill>
                  <a:schemeClr val="bg1"/>
                </a:solidFill>
                <a:latin typeface="Courier New" charset="0"/>
              </a:rPr>
              <a:t>  100 2.68E-09 1.00E-08 15 0.20001 0.0 0.0 0.0</a:t>
            </a:r>
          </a:p>
          <a:p>
            <a:pPr eaLnBrk="1" hangingPunct="1">
              <a:defRPr/>
            </a:pPr>
            <a:r>
              <a:rPr lang="nb-NO" sz="1200" dirty="0">
                <a:solidFill>
                  <a:schemeClr val="bg1"/>
                </a:solidFill>
                <a:latin typeface="Courier New" charset="0"/>
              </a:rPr>
              <a:t>END PERIOD </a:t>
            </a:r>
            <a:endParaRPr lang="en-US" sz="1200" dirty="0">
              <a:solidFill>
                <a:schemeClr val="bg1"/>
              </a:solidFill>
              <a:latin typeface="Courier New" charset="0"/>
            </a:endParaRPr>
          </a:p>
          <a:p>
            <a:pPr eaLnBrk="1" hangingPunct="1">
              <a:defRPr/>
            </a:pPr>
            <a:endParaRPr lang="de-DE" sz="1200" dirty="0">
              <a:solidFill>
                <a:schemeClr val="bg1"/>
              </a:solidFill>
              <a:latin typeface="Courier New"/>
              <a:cs typeface="Courier New"/>
            </a:endParaRPr>
          </a:p>
        </p:txBody>
      </p:sp>
    </p:spTree>
    <p:extLst>
      <p:ext uri="{BB962C8B-B14F-4D97-AF65-F5344CB8AC3E}">
        <p14:creationId xmlns:p14="http://schemas.microsoft.com/office/powerpoint/2010/main" val="426241902"/>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UZF6 </a:t>
            </a:r>
            <a:r>
              <a:rPr lang="en-US" dirty="0" smtClean="0"/>
              <a:t>Package </a:t>
            </a:r>
            <a:r>
              <a:rPr lang="en-US" dirty="0" smtClean="0"/>
              <a:t>Output</a:t>
            </a:r>
            <a:endParaRPr lang="en-US" dirty="0"/>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381000" y="1197887"/>
            <a:ext cx="8382000" cy="5424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1050" dirty="0">
                <a:solidFill>
                  <a:schemeClr val="bg1"/>
                </a:solidFill>
                <a:latin typeface="Courier New"/>
                <a:cs typeface="Courier New"/>
              </a:rPr>
              <a:t> UZF_1 BUDGET FOR ENTIRE MODEL AT END OF TIME STEP   15, STRESS PERIOD  24</a:t>
            </a:r>
          </a:p>
          <a:p>
            <a:pPr eaLnBrk="1" hangingPunct="1">
              <a:defRPr/>
            </a:pPr>
            <a:r>
              <a:rPr lang="mr-IN" sz="1050" dirty="0">
                <a:solidFill>
                  <a:schemeClr val="bg1"/>
                </a:solidFill>
                <a:latin typeface="Courier New"/>
                <a:cs typeface="Courier New"/>
              </a:rPr>
              <a:t>  ------------------------------------------------------------------------------</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CUMULATIVE UZF_1      L**3       RATES FOR THIS TIME STEP      L**3/T</a:t>
            </a:r>
          </a:p>
          <a:p>
            <a:pPr eaLnBrk="1" hangingPunct="1">
              <a:defRPr/>
            </a:pPr>
            <a:r>
              <a:rPr lang="mr-IN" sz="1050" dirty="0">
                <a:solidFill>
                  <a:schemeClr val="bg1"/>
                </a:solidFill>
                <a:latin typeface="Courier New"/>
                <a:cs typeface="Courier New"/>
              </a:rPr>
              <a:t>     ------------------                 ------------------------</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IN:                                      IN:</a:t>
            </a:r>
          </a:p>
          <a:p>
            <a:pPr eaLnBrk="1" hangingPunct="1">
              <a:defRPr/>
            </a:pPr>
            <a:r>
              <a:rPr lang="mr-IN" sz="1050" dirty="0">
                <a:solidFill>
                  <a:schemeClr val="bg1"/>
                </a:solidFill>
                <a:latin typeface="Courier New"/>
                <a:cs typeface="Courier New"/>
              </a:rPr>
              <a:t>           ---                                      ---</a:t>
            </a:r>
          </a:p>
          <a:p>
            <a:pPr eaLnBrk="1" hangingPunct="1">
              <a:defRPr/>
            </a:pPr>
            <a:r>
              <a:rPr lang="mr-IN" sz="1050" dirty="0">
                <a:solidFill>
                  <a:schemeClr val="bg1"/>
                </a:solidFill>
                <a:latin typeface="Courier New"/>
                <a:cs typeface="Courier New"/>
              </a:rPr>
              <a:t>        INFILTRATION =  6044703271.2000          INFILTRATION =           7.6500</a:t>
            </a:r>
          </a:p>
          <a:p>
            <a:pPr eaLnBrk="1" hangingPunct="1">
              <a:defRPr/>
            </a:pPr>
            <a:r>
              <a:rPr lang="mr-IN" sz="1050" dirty="0">
                <a:solidFill>
                  <a:schemeClr val="bg1"/>
                </a:solidFill>
                <a:latin typeface="Courier New"/>
                <a:cs typeface="Courier New"/>
              </a:rPr>
              <a:t>            FROM-MVR =           0.0000              FROM-MVR =           0.0000</a:t>
            </a:r>
          </a:p>
          <a:p>
            <a:pPr eaLnBrk="1" hangingPunct="1">
              <a:defRPr/>
            </a:pPr>
            <a:r>
              <a:rPr lang="mr-IN" sz="1050" dirty="0">
                <a:solidFill>
                  <a:schemeClr val="bg1"/>
                </a:solidFill>
                <a:latin typeface="Courier New"/>
                <a:cs typeface="Courier New"/>
              </a:rPr>
              <a:t>             REJ-INF =           0.0000               REJ-INF =           0.0000</a:t>
            </a:r>
          </a:p>
          <a:p>
            <a:pPr eaLnBrk="1" hangingPunct="1">
              <a:defRPr/>
            </a:pPr>
            <a:r>
              <a:rPr lang="mr-IN" sz="1050" dirty="0">
                <a:solidFill>
                  <a:schemeClr val="bg1"/>
                </a:solidFill>
                <a:latin typeface="Courier New"/>
                <a:cs typeface="Courier New"/>
              </a:rPr>
              <a:t>      REJ-INF-TO-MVR =           0.0000        REJ-INF-TO-MVR =           0.0000</a:t>
            </a:r>
          </a:p>
          <a:p>
            <a:pPr eaLnBrk="1" hangingPunct="1">
              <a:defRPr/>
            </a:pPr>
            <a:r>
              <a:rPr lang="mr-IN" sz="1050" dirty="0">
                <a:solidFill>
                  <a:schemeClr val="bg1"/>
                </a:solidFill>
                <a:latin typeface="Courier New"/>
                <a:cs typeface="Courier New"/>
              </a:rPr>
              <a:t>                 GWF =           0.0000                   GWF =           0.0000</a:t>
            </a:r>
          </a:p>
          <a:p>
            <a:pPr eaLnBrk="1" hangingPunct="1">
              <a:defRPr/>
            </a:pPr>
            <a:r>
              <a:rPr lang="mr-IN" sz="1050" dirty="0">
                <a:solidFill>
                  <a:schemeClr val="bg1"/>
                </a:solidFill>
                <a:latin typeface="Courier New"/>
                <a:cs typeface="Courier New"/>
              </a:rPr>
              <a:t>                UZET =           0.0000                  UZET =           0.0000</a:t>
            </a:r>
          </a:p>
          <a:p>
            <a:pPr eaLnBrk="1" hangingPunct="1">
              <a:defRPr/>
            </a:pPr>
            <a:r>
              <a:rPr lang="mr-IN" sz="1050" dirty="0">
                <a:solidFill>
                  <a:schemeClr val="bg1"/>
                </a:solidFill>
                <a:latin typeface="Courier New"/>
                <a:cs typeface="Courier New"/>
              </a:rPr>
              <a:t>             STORAGE =  3703929635.3310               STORAGE =          63.3814</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TOTAL IN =  9748632906.5310              TOTAL IN =          71.0314</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OUT:                                     OUT:</a:t>
            </a:r>
          </a:p>
          <a:p>
            <a:pPr eaLnBrk="1" hangingPunct="1">
              <a:defRPr/>
            </a:pPr>
            <a:r>
              <a:rPr lang="mr-IN" sz="1050" dirty="0">
                <a:solidFill>
                  <a:schemeClr val="bg1"/>
                </a:solidFill>
                <a:latin typeface="Courier New"/>
                <a:cs typeface="Courier New"/>
              </a:rPr>
              <a:t>          ----                                     ----</a:t>
            </a:r>
          </a:p>
          <a:p>
            <a:pPr eaLnBrk="1" hangingPunct="1">
              <a:defRPr/>
            </a:pPr>
            <a:r>
              <a:rPr lang="mr-IN" sz="1050" dirty="0">
                <a:solidFill>
                  <a:schemeClr val="bg1"/>
                </a:solidFill>
                <a:latin typeface="Courier New"/>
                <a:cs typeface="Courier New"/>
              </a:rPr>
              <a:t>        INFILTRATION =           0.0000          INFILTRATION =           0.0000</a:t>
            </a:r>
          </a:p>
          <a:p>
            <a:pPr eaLnBrk="1" hangingPunct="1">
              <a:defRPr/>
            </a:pPr>
            <a:r>
              <a:rPr lang="mr-IN" sz="1050" dirty="0">
                <a:solidFill>
                  <a:schemeClr val="bg1"/>
                </a:solidFill>
                <a:latin typeface="Courier New"/>
                <a:cs typeface="Courier New"/>
              </a:rPr>
              <a:t>            FROM-MVR =           0.0000              FROM-MVR =           0.0000</a:t>
            </a:r>
          </a:p>
          <a:p>
            <a:pPr eaLnBrk="1" hangingPunct="1">
              <a:defRPr/>
            </a:pPr>
            <a:r>
              <a:rPr lang="mr-IN" sz="1050" dirty="0">
                <a:solidFill>
                  <a:schemeClr val="bg1"/>
                </a:solidFill>
                <a:latin typeface="Courier New"/>
                <a:cs typeface="Courier New"/>
              </a:rPr>
              <a:t>             REJ-INF =        1640.8837               REJ-INF =           0.0000</a:t>
            </a:r>
          </a:p>
          <a:p>
            <a:pPr eaLnBrk="1" hangingPunct="1">
              <a:defRPr/>
            </a:pPr>
            <a:r>
              <a:rPr lang="mr-IN" sz="1050" dirty="0">
                <a:solidFill>
                  <a:schemeClr val="bg1"/>
                </a:solidFill>
                <a:latin typeface="Courier New"/>
                <a:cs typeface="Courier New"/>
              </a:rPr>
              <a:t>      REJ-INF-TO-MVR =    24978080.1659        REJ-INF-TO-MVR =       5.0001E-02</a:t>
            </a:r>
          </a:p>
          <a:p>
            <a:pPr eaLnBrk="1" hangingPunct="1">
              <a:defRPr/>
            </a:pPr>
            <a:r>
              <a:rPr lang="mr-IN" sz="1050" dirty="0">
                <a:solidFill>
                  <a:schemeClr val="bg1"/>
                </a:solidFill>
                <a:latin typeface="Courier New"/>
                <a:cs typeface="Courier New"/>
              </a:rPr>
              <a:t>                 GWF =  2902536811.0348                   GWF =          45.0327</a:t>
            </a:r>
          </a:p>
          <a:p>
            <a:pPr eaLnBrk="1" hangingPunct="1">
              <a:defRPr/>
            </a:pPr>
            <a:r>
              <a:rPr lang="mr-IN" sz="1050" dirty="0">
                <a:solidFill>
                  <a:schemeClr val="bg1"/>
                </a:solidFill>
                <a:latin typeface="Courier New"/>
                <a:cs typeface="Courier New"/>
              </a:rPr>
              <a:t>                UZET =  1336852282.2118                  UZET =          22.7992</a:t>
            </a:r>
          </a:p>
          <a:p>
            <a:pPr eaLnBrk="1" hangingPunct="1">
              <a:defRPr/>
            </a:pPr>
            <a:r>
              <a:rPr lang="mr-IN" sz="1050" dirty="0">
                <a:solidFill>
                  <a:schemeClr val="bg1"/>
                </a:solidFill>
                <a:latin typeface="Courier New"/>
                <a:cs typeface="Courier New"/>
              </a:rPr>
              <a:t>             STORAGE =  5484263955.0108               STORAGE =           3.1496</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TOTAL OUT =  9748632769.3070             TOTAL OUT =          71.0314</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IN - OUT =         137.2240              IN - OUT =       1.7748E-06</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PERCENT DISCREPANCY =           0.00     PERCENT DISCREPANCY =           0.00</a:t>
            </a:r>
            <a:endParaRPr lang="de-DE" sz="1050" dirty="0">
              <a:solidFill>
                <a:schemeClr val="bg1"/>
              </a:solidFill>
              <a:latin typeface="Courier New"/>
              <a:cs typeface="Courier New"/>
            </a:endParaRPr>
          </a:p>
        </p:txBody>
      </p:sp>
    </p:spTree>
    <p:extLst>
      <p:ext uri="{BB962C8B-B14F-4D97-AF65-F5344CB8AC3E}">
        <p14:creationId xmlns:p14="http://schemas.microsoft.com/office/powerpoint/2010/main" val="1761389347"/>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UZF6 </a:t>
            </a:r>
            <a:r>
              <a:rPr lang="en-US" dirty="0" smtClean="0"/>
              <a:t>Package </a:t>
            </a:r>
            <a:r>
              <a:rPr lang="en-US" dirty="0" smtClean="0"/>
              <a:t>Output </a:t>
            </a:r>
            <a:r>
              <a:rPr lang="mr-IN" dirty="0" smtClean="0"/>
              <a:t>–</a:t>
            </a:r>
            <a:r>
              <a:rPr lang="en-US" dirty="0" smtClean="0"/>
              <a:t> cont.</a:t>
            </a:r>
            <a:endParaRPr lang="en-US" dirty="0"/>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381000" y="1197887"/>
            <a:ext cx="8382000" cy="3816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650" dirty="0">
                <a:solidFill>
                  <a:schemeClr val="bg1"/>
                </a:solidFill>
                <a:latin typeface="Courier New"/>
                <a:cs typeface="Courier New"/>
              </a:rPr>
              <a:t>  UZF (UZF_1) FLOWS   PERIOD     24   STEP       15</a:t>
            </a:r>
          </a:p>
          <a:p>
            <a:pPr eaLnBrk="1" hangingPunct="1">
              <a:defRPr/>
            </a:pPr>
            <a:r>
              <a:rPr lang="mr-IN" sz="650" dirty="0">
                <a:solidFill>
                  <a:schemeClr val="bg1"/>
                </a:solidFill>
                <a:latin typeface="Courier New"/>
                <a:cs typeface="Courier New"/>
              </a:rPr>
              <a:t> -----------------------------------------------------------------------------------------------------------------------------------------------------------</a:t>
            </a:r>
          </a:p>
          <a:p>
            <a:pPr eaLnBrk="1" hangingPunct="1">
              <a:defRPr/>
            </a:pPr>
            <a:r>
              <a:rPr lang="mr-IN" sz="650" dirty="0">
                <a:solidFill>
                  <a:schemeClr val="bg1"/>
                </a:solidFill>
                <a:latin typeface="Courier New"/>
                <a:cs typeface="Courier New"/>
              </a:rPr>
              <a:t> UZF              UZF       UZF       UZF-UZF       UZF         UZF     UZF REJ-INF     UZF         UZF       UZF-UZF       UZF         UZF       PERCENT   </a:t>
            </a:r>
          </a:p>
          <a:p>
            <a:pPr eaLnBrk="1" hangingPunct="1">
              <a:defRPr/>
            </a:pPr>
            <a:r>
              <a:rPr lang="mr-IN" sz="650" dirty="0">
                <a:solidFill>
                  <a:schemeClr val="bg1"/>
                </a:solidFill>
                <a:latin typeface="Courier New"/>
                <a:cs typeface="Courier New"/>
              </a:rPr>
              <a:t> NAME             NO.     INFILT.     INFLOW     FROM MVR     REJ-INF     TO MVR       UZET        GWRCH      OUTFLOW     STORAGE    IN - OUT   DIFFERENCE  </a:t>
            </a:r>
          </a:p>
          <a:p>
            <a:pPr eaLnBrk="1" hangingPunct="1">
              <a:defRPr/>
            </a:pPr>
            <a:r>
              <a:rPr lang="mr-IN" sz="650" dirty="0">
                <a:solidFill>
                  <a:schemeClr val="bg1"/>
                </a:solidFill>
                <a:latin typeface="Courier New"/>
                <a:cs typeface="Courier New"/>
              </a:rPr>
              <a:t> -----------------------------------------------------------------------------------------------------------------------------------------------------------</a:t>
            </a:r>
          </a:p>
          <a:p>
            <a:pPr eaLnBrk="1" hangingPunct="1">
              <a:defRPr/>
            </a:pPr>
            <a:r>
              <a:rPr lang="mr-IN" sz="650" dirty="0">
                <a:solidFill>
                  <a:schemeClr val="bg1"/>
                </a:solidFill>
                <a:latin typeface="Courier New"/>
                <a:cs typeface="Courier New"/>
              </a:rPr>
              <a:t> UZFCELLS             1  0.2500E-01   0.000       0.000       0.000       0.000     -0.2109       0.000     -0.6988E-03  0.1866     -0.2211E-10 -0.1045E-07 </a:t>
            </a:r>
          </a:p>
          <a:p>
            <a:pPr eaLnBrk="1" hangingPunct="1">
              <a:defRPr/>
            </a:pPr>
            <a:r>
              <a:rPr lang="mr-IN" sz="650" dirty="0">
                <a:solidFill>
                  <a:schemeClr val="bg1"/>
                </a:solidFill>
                <a:latin typeface="Courier New"/>
                <a:cs typeface="Courier New"/>
              </a:rPr>
              <a:t> UZFCELLS             2  0.5000E-01   0.000       0.000       0.000       0.000     -0.2500       0.000     -0.6988E-03  0.2007     -0.3919E-13 -0.1563E-10 </a:t>
            </a:r>
          </a:p>
          <a:p>
            <a:pPr eaLnBrk="1" hangingPunct="1">
              <a:defRPr/>
            </a:pPr>
            <a:r>
              <a:rPr lang="mr-IN" sz="650" dirty="0">
                <a:solidFill>
                  <a:schemeClr val="bg1"/>
                </a:solidFill>
                <a:latin typeface="Courier New"/>
                <a:cs typeface="Courier New"/>
              </a:rPr>
              <a:t> UZFCELLS             3  0.5000E-01   0.000       0.000       0.000       0.000     -0.2500       0.000     -0.9262       1.126      0.1825E-12  0.1552E-10 </a:t>
            </a:r>
          </a:p>
          <a:p>
            <a:pPr eaLnBrk="1" hangingPunct="1">
              <a:defRPr/>
            </a:pPr>
            <a:r>
              <a:rPr lang="mr-IN" sz="650" dirty="0">
                <a:solidFill>
                  <a:schemeClr val="bg1"/>
                </a:solidFill>
                <a:latin typeface="Courier New"/>
                <a:cs typeface="Courier New"/>
              </a:rPr>
              <a:t> UZFCELLS             4  0.2500E-01   0.000       0.000       0.000       0.000     -0.2109       0.000     -0.6988E-03  0.1866     -0.2211E-10 -0.1045E-07 </a:t>
            </a:r>
          </a:p>
          <a:p>
            <a:pPr eaLnBrk="1" hangingPunct="1">
              <a:defRPr/>
            </a:pPr>
            <a:r>
              <a:rPr lang="mr-IN" sz="650" dirty="0">
                <a:solidFill>
                  <a:schemeClr val="bg1"/>
                </a:solidFill>
                <a:latin typeface="Courier New"/>
                <a:cs typeface="Courier New"/>
              </a:rPr>
              <a:t> UZFCELLS             5  0.5000E-01   0.000       0.000       0.000       0.000     -0.2500       0.000     -0.6988E-03  0.2007     -0.3919E-13 -0.1563E-10 </a:t>
            </a:r>
          </a:p>
          <a:p>
            <a:pPr eaLnBrk="1" hangingPunct="1">
              <a:defRPr/>
            </a:pPr>
            <a:r>
              <a:rPr lang="mr-IN" sz="650" dirty="0">
                <a:solidFill>
                  <a:schemeClr val="bg1"/>
                </a:solidFill>
                <a:latin typeface="Courier New"/>
                <a:cs typeface="Courier New"/>
              </a:rPr>
              <a:t> UZFCELLS             6  0.2000       0.000       0.000       0.000       0.000     -0.2500       0.000     -0.8730      0.9230     -0.5684E-13 -0.5062E-11 </a:t>
            </a:r>
          </a:p>
          <a:p>
            <a:pPr eaLnBrk="1" hangingPunct="1">
              <a:defRPr/>
            </a:pPr>
            <a:r>
              <a:rPr lang="mr-IN" sz="650" dirty="0">
                <a:solidFill>
                  <a:schemeClr val="bg1"/>
                </a:solidFill>
                <a:latin typeface="Courier New"/>
                <a:cs typeface="Courier New"/>
              </a:rPr>
              <a:t> UZFCELLS             7  0.2000       0.000       0.000       0.000       0.000     -0.2500       0.000     -0.8730      0.9230     -0.5684E-13 -0.5062E-11 </a:t>
            </a:r>
          </a:p>
          <a:p>
            <a:pPr eaLnBrk="1" hangingPunct="1">
              <a:defRPr/>
            </a:pPr>
            <a:r>
              <a:rPr lang="mr-IN" sz="650" dirty="0">
                <a:solidFill>
                  <a:schemeClr val="bg1"/>
                </a:solidFill>
                <a:latin typeface="Courier New"/>
                <a:cs typeface="Courier New"/>
              </a:rPr>
              <a:t> UZFCELLS             8  0.1250       0.000       0.000       0.000       0.000     -0.2500       0.000     -0.8888       1.014     -0.1732E-13 -0.1521E-11 </a:t>
            </a:r>
          </a:p>
          <a:p>
            <a:pPr eaLnBrk="1" hangingPunct="1">
              <a:defRPr/>
            </a:pPr>
            <a:r>
              <a:rPr lang="mr-IN" sz="650" dirty="0">
                <a:solidFill>
                  <a:schemeClr val="bg1"/>
                </a:solidFill>
                <a:latin typeface="Courier New"/>
                <a:cs typeface="Courier New"/>
              </a:rPr>
              <a:t> UZFCELLS             9  0.1250       0.000       0.000       0.000       0.000     -0.2500       0.000     -0.8888       1.014     -0.1732E-13 -0.1521E-11 </a:t>
            </a:r>
          </a:p>
          <a:p>
            <a:pPr eaLnBrk="1" hangingPunct="1">
              <a:defRPr/>
            </a:pPr>
            <a:r>
              <a:rPr lang="mr-IN" sz="650" dirty="0">
                <a:solidFill>
                  <a:schemeClr val="bg1"/>
                </a:solidFill>
                <a:latin typeface="Courier New"/>
                <a:cs typeface="Courier New"/>
              </a:rPr>
              <a:t> UZFCELLS            10  0.2500E-01   0.000       0.000       0.000       0.000     -0.2109       0.000     -0.6988E-03  0.1866     -0.2211E-10 -0.1045E-07 </a:t>
            </a:r>
          </a:p>
          <a:p>
            <a:pPr eaLnBrk="1" hangingPunct="1">
              <a:defRPr/>
            </a:pPr>
            <a:r>
              <a:rPr lang="mr-IN" sz="650" dirty="0">
                <a:solidFill>
                  <a:schemeClr val="bg1"/>
                </a:solidFill>
                <a:latin typeface="Courier New"/>
                <a:cs typeface="Courier New"/>
              </a:rPr>
              <a:t> UZFCELLS            11  0.2500E-01   0.000       0.000       0.000       0.000     -0.2109       0.000     -0.6988E-03  0.1866     -0.2211E-10 -0.1045E-07 </a:t>
            </a:r>
          </a:p>
          <a:p>
            <a:pPr eaLnBrk="1" hangingPunct="1">
              <a:defRPr/>
            </a:pPr>
            <a:r>
              <a:rPr lang="mr-IN" sz="650" dirty="0">
                <a:solidFill>
                  <a:schemeClr val="bg1"/>
                </a:solidFill>
                <a:latin typeface="Courier New"/>
                <a:cs typeface="Courier New"/>
              </a:rPr>
              <a:t> UZFCELLS            12  0.2000       0.000       0.000       0.000       0.000     -0.2500       0.000     -0.8730      0.9230     -0.5684E-13 -0.5062E-11 </a:t>
            </a:r>
          </a:p>
          <a:p>
            <a:pPr eaLnBrk="1" hangingPunct="1">
              <a:defRPr/>
            </a:pPr>
            <a:r>
              <a:rPr lang="mr-IN" sz="650" dirty="0">
                <a:solidFill>
                  <a:schemeClr val="bg1"/>
                </a:solidFill>
                <a:latin typeface="Courier New"/>
                <a:cs typeface="Courier New"/>
              </a:rPr>
              <a:t> UZFCELLS            13  0.2000       0.000       0.000       0.000       0.000     -0.2500       0.000     -0.8730      0.9230     -0.5684E-13 -0.5062E-11 </a:t>
            </a:r>
          </a:p>
          <a:p>
            <a:pPr eaLnBrk="1" hangingPunct="1">
              <a:defRPr/>
            </a:pPr>
            <a:r>
              <a:rPr lang="mr-IN" sz="650" dirty="0">
                <a:solidFill>
                  <a:schemeClr val="bg1"/>
                </a:solidFill>
                <a:latin typeface="Courier New"/>
                <a:cs typeface="Courier New"/>
              </a:rPr>
              <a:t> UZFCELLS            14  0.1250       0.000       0.000       0.000       0.000     -0.2500     -0.8094       0.000      0.9344     -0.2731E-13 -0.2578E-</a:t>
            </a:r>
            <a:r>
              <a:rPr lang="mr-IN" sz="650" dirty="0" smtClean="0">
                <a:solidFill>
                  <a:schemeClr val="bg1"/>
                </a:solidFill>
                <a:latin typeface="Courier New"/>
                <a:cs typeface="Courier New"/>
              </a:rPr>
              <a:t>11</a:t>
            </a:r>
            <a:endParaRPr lang="en-US" sz="650" dirty="0" smtClean="0">
              <a:solidFill>
                <a:schemeClr val="bg1"/>
              </a:solidFill>
              <a:latin typeface="Courier New"/>
              <a:cs typeface="Courier New"/>
            </a:endParaRPr>
          </a:p>
          <a:p>
            <a:pPr eaLnBrk="1" hangingPunct="1">
              <a:defRPr/>
            </a:pPr>
            <a:endParaRPr lang="en-US" sz="650" dirty="0">
              <a:solidFill>
                <a:schemeClr val="bg1"/>
              </a:solidFill>
              <a:latin typeface="Courier New"/>
              <a:cs typeface="Courier New"/>
            </a:endParaRPr>
          </a:p>
          <a:p>
            <a:pPr eaLnBrk="1" hangingPunct="1">
              <a:defRPr/>
            </a:pPr>
            <a:r>
              <a:rPr lang="en-US" sz="800" dirty="0">
                <a:solidFill>
                  <a:schemeClr val="bg1"/>
                </a:solidFill>
                <a:latin typeface="Courier New" charset="0"/>
              </a:rPr>
              <a:t>--- DELETED </a:t>
            </a:r>
            <a:r>
              <a:rPr lang="en-US" sz="800" dirty="0" smtClean="0">
                <a:solidFill>
                  <a:schemeClr val="bg1"/>
                </a:solidFill>
                <a:latin typeface="Courier New" charset="0"/>
              </a:rPr>
              <a:t>OUTPUT </a:t>
            </a:r>
            <a:r>
              <a:rPr lang="en-US" sz="800" dirty="0">
                <a:solidFill>
                  <a:schemeClr val="bg1"/>
                </a:solidFill>
                <a:latin typeface="Courier New" charset="0"/>
              </a:rPr>
              <a:t>---</a:t>
            </a:r>
          </a:p>
          <a:p>
            <a:pPr eaLnBrk="1" hangingPunct="1">
              <a:defRPr/>
            </a:pPr>
            <a:endParaRPr lang="en-US" sz="650" dirty="0" smtClean="0">
              <a:solidFill>
                <a:schemeClr val="bg1"/>
              </a:solidFill>
              <a:latin typeface="Courier New"/>
              <a:cs typeface="Courier New"/>
            </a:endParaRPr>
          </a:p>
          <a:p>
            <a:pPr eaLnBrk="1" hangingPunct="1">
              <a:defRPr/>
            </a:pPr>
            <a:r>
              <a:rPr lang="mr-IN" sz="650" dirty="0">
                <a:solidFill>
                  <a:schemeClr val="bg1"/>
                </a:solidFill>
                <a:latin typeface="Courier New"/>
                <a:cs typeface="Courier New"/>
              </a:rPr>
              <a:t> UZFCELLS           187   0.000       0.000       0.000       0.000       0.000       0.000       0.000       0.000      -0.000       0.000       0.000     </a:t>
            </a:r>
          </a:p>
          <a:p>
            <a:pPr eaLnBrk="1" hangingPunct="1">
              <a:defRPr/>
            </a:pPr>
            <a:r>
              <a:rPr lang="mr-IN" sz="650" dirty="0">
                <a:solidFill>
                  <a:schemeClr val="bg1"/>
                </a:solidFill>
                <a:latin typeface="Courier New"/>
                <a:cs typeface="Courier New"/>
              </a:rPr>
              <a:t> UZFCELLS           188   0.000       0.000       0.000       0.000       0.000       0.000       0.000       0.000      -0.000       0.000       0.000     </a:t>
            </a:r>
          </a:p>
          <a:p>
            <a:pPr eaLnBrk="1" hangingPunct="1">
              <a:defRPr/>
            </a:pPr>
            <a:r>
              <a:rPr lang="mr-IN" sz="650" dirty="0">
                <a:solidFill>
                  <a:schemeClr val="bg1"/>
                </a:solidFill>
                <a:latin typeface="Courier New"/>
                <a:cs typeface="Courier New"/>
              </a:rPr>
              <a:t> UZFCELLS           189   0.000       0.000       0.000       0.000       0.000       0.000       0.000       0.000      -0.000       0.000       0.000     </a:t>
            </a:r>
          </a:p>
          <a:p>
            <a:pPr eaLnBrk="1" hangingPunct="1">
              <a:defRPr/>
            </a:pPr>
            <a:r>
              <a:rPr lang="mr-IN" sz="650" dirty="0">
                <a:solidFill>
                  <a:schemeClr val="bg1"/>
                </a:solidFill>
                <a:latin typeface="Courier New"/>
                <a:cs typeface="Courier New"/>
              </a:rPr>
              <a:t> UZFCELLS           190   0.000       0.000       0.000       0.000       0.000       0.000       0.000       0.000      -0.000       0.000       0.000     </a:t>
            </a:r>
          </a:p>
          <a:p>
            <a:pPr eaLnBrk="1" hangingPunct="1">
              <a:defRPr/>
            </a:pPr>
            <a:r>
              <a:rPr lang="mr-IN" sz="650" dirty="0">
                <a:solidFill>
                  <a:schemeClr val="bg1"/>
                </a:solidFill>
                <a:latin typeface="Courier New"/>
                <a:cs typeface="Courier New"/>
              </a:rPr>
              <a:t> UZFCELLS           191   0.000       0.000       0.000       0.000       0.000       0.000       0.000       0.000      -0.000       0.000       0.000     </a:t>
            </a:r>
          </a:p>
          <a:p>
            <a:pPr eaLnBrk="1" hangingPunct="1">
              <a:defRPr/>
            </a:pPr>
            <a:r>
              <a:rPr lang="mr-IN" sz="650" dirty="0">
                <a:solidFill>
                  <a:schemeClr val="bg1"/>
                </a:solidFill>
                <a:latin typeface="Courier New"/>
                <a:cs typeface="Courier New"/>
              </a:rPr>
              <a:t> UZFCELLS           192   0.000       0.000       0.000       0.000       0.000       0.000       0.000       0.000      -0.000       0.000       0.000     </a:t>
            </a:r>
          </a:p>
          <a:p>
            <a:pPr eaLnBrk="1" hangingPunct="1">
              <a:defRPr/>
            </a:pPr>
            <a:r>
              <a:rPr lang="mr-IN" sz="650" dirty="0">
                <a:solidFill>
                  <a:schemeClr val="bg1"/>
                </a:solidFill>
                <a:latin typeface="Courier New"/>
                <a:cs typeface="Courier New"/>
              </a:rPr>
              <a:t> UZFCELLS           193   0.000       0.000       0.000       0.000       0.000       0.000       0.000       0.000      -0.000       0.000       0.000     </a:t>
            </a:r>
          </a:p>
          <a:p>
            <a:pPr eaLnBrk="1" hangingPunct="1">
              <a:defRPr/>
            </a:pPr>
            <a:r>
              <a:rPr lang="mr-IN" sz="650" dirty="0">
                <a:solidFill>
                  <a:schemeClr val="bg1"/>
                </a:solidFill>
                <a:latin typeface="Courier New"/>
                <a:cs typeface="Courier New"/>
              </a:rPr>
              <a:t> UZFCELLS           194   0.000       0.000       0.000       0.000       0.000       0.000       0.000       0.000      -0.000       0.000       0.000     </a:t>
            </a:r>
          </a:p>
          <a:p>
            <a:pPr eaLnBrk="1" hangingPunct="1">
              <a:defRPr/>
            </a:pPr>
            <a:r>
              <a:rPr lang="mr-IN" sz="650" dirty="0">
                <a:solidFill>
                  <a:schemeClr val="bg1"/>
                </a:solidFill>
                <a:latin typeface="Courier New"/>
                <a:cs typeface="Courier New"/>
              </a:rPr>
              <a:t> UZFCELLS           195   0.000       0.000       0.000       0.000       0.000       0.000       0.000       0.000      -0.000       0.000       0.000     </a:t>
            </a:r>
          </a:p>
          <a:p>
            <a:pPr eaLnBrk="1" hangingPunct="1">
              <a:defRPr/>
            </a:pPr>
            <a:r>
              <a:rPr lang="mr-IN" sz="650" dirty="0">
                <a:solidFill>
                  <a:schemeClr val="bg1"/>
                </a:solidFill>
                <a:latin typeface="Courier New"/>
                <a:cs typeface="Courier New"/>
              </a:rPr>
              <a:t> UZFCELLS           196   0.000       0.000       0.000       0.000       0.000       0.000       0.000       0.000      -0.000       0.000       0.000     </a:t>
            </a:r>
          </a:p>
          <a:p>
            <a:pPr eaLnBrk="1" hangingPunct="1">
              <a:defRPr/>
            </a:pPr>
            <a:r>
              <a:rPr lang="mr-IN" sz="650" dirty="0">
                <a:solidFill>
                  <a:schemeClr val="bg1"/>
                </a:solidFill>
                <a:latin typeface="Courier New"/>
                <a:cs typeface="Courier New"/>
              </a:rPr>
              <a:t> UZFCELLS           197   0.000      0.8730       0.000       0.000       0.000       0.000     -0.7460       0.000     -0.1270      0.7972E-07  0.9132E-05 </a:t>
            </a:r>
          </a:p>
          <a:p>
            <a:pPr eaLnBrk="1" hangingPunct="1">
              <a:defRPr/>
            </a:pPr>
            <a:r>
              <a:rPr lang="mr-IN" sz="650" dirty="0">
                <a:solidFill>
                  <a:schemeClr val="bg1"/>
                </a:solidFill>
                <a:latin typeface="Courier New"/>
                <a:cs typeface="Courier New"/>
              </a:rPr>
              <a:t> UZFCELLS           198   0.000      0.8730       0.000       0.000       0.000       0.000     -0.7484       0.000     -0.1246      0.7972E-07  0.9132E-05 </a:t>
            </a:r>
          </a:p>
          <a:p>
            <a:pPr eaLnBrk="1" hangingPunct="1">
              <a:defRPr/>
            </a:pPr>
            <a:r>
              <a:rPr lang="mr-IN" sz="650" dirty="0">
                <a:solidFill>
                  <a:schemeClr val="bg1"/>
                </a:solidFill>
                <a:latin typeface="Courier New"/>
                <a:cs typeface="Courier New"/>
              </a:rPr>
              <a:t> UZFCELLS           199   0.000      0.8730       0.000       0.000       0.000       0.000     -0.7562       0.000     -0.1169      0.7972E-07  0.9132E-05 </a:t>
            </a:r>
          </a:p>
          <a:p>
            <a:pPr eaLnBrk="1" hangingPunct="1">
              <a:defRPr/>
            </a:pPr>
            <a:r>
              <a:rPr lang="mr-IN" sz="650" dirty="0">
                <a:solidFill>
                  <a:schemeClr val="bg1"/>
                </a:solidFill>
                <a:latin typeface="Courier New"/>
                <a:cs typeface="Courier New"/>
              </a:rPr>
              <a:t> UZFCELLS           200   0.000      0.8730       0.000       0.000       0.000       0.000     -0.7650       0.000     -0.1080      0.7972E-07  0.9132E-05 </a:t>
            </a:r>
          </a:p>
          <a:p>
            <a:pPr eaLnBrk="1" hangingPunct="1">
              <a:defRPr/>
            </a:pPr>
            <a:r>
              <a:rPr lang="mr-IN" sz="650" dirty="0" smtClean="0">
                <a:solidFill>
                  <a:schemeClr val="bg1"/>
                </a:solidFill>
                <a:latin typeface="Courier New"/>
                <a:cs typeface="Courier New"/>
              </a:rPr>
              <a:t> </a:t>
            </a:r>
            <a:endParaRPr lang="mr-IN" sz="650" dirty="0">
              <a:solidFill>
                <a:schemeClr val="bg1"/>
              </a:solidFill>
              <a:latin typeface="Courier New"/>
              <a:cs typeface="Courier New"/>
            </a:endParaRPr>
          </a:p>
        </p:txBody>
      </p:sp>
    </p:spTree>
    <p:extLst>
      <p:ext uri="{BB962C8B-B14F-4D97-AF65-F5344CB8AC3E}">
        <p14:creationId xmlns:p14="http://schemas.microsoft.com/office/powerpoint/2010/main" val="112585941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LAK6 Package Input</a:t>
            </a:r>
            <a:endParaRPr lang="en-US" dirty="0"/>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
        <p:nvSpPr>
          <p:cNvPr id="7" name="Text Box 2"/>
          <p:cNvSpPr txBox="1">
            <a:spLocks noChangeArrowheads="1"/>
          </p:cNvSpPr>
          <p:nvPr/>
        </p:nvSpPr>
        <p:spPr bwMode="auto">
          <a:xfrm>
            <a:off x="381000" y="1197887"/>
            <a:ext cx="8382000" cy="52398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1050" dirty="0">
                <a:solidFill>
                  <a:schemeClr val="bg1"/>
                </a:solidFill>
                <a:latin typeface="Courier New"/>
                <a:cs typeface="Courier New"/>
              </a:rPr>
              <a:t>BEGIN Options</a:t>
            </a:r>
          </a:p>
          <a:p>
            <a:pPr eaLnBrk="1" hangingPunct="1">
              <a:defRPr/>
            </a:pPr>
            <a:r>
              <a:rPr lang="de-DE" sz="1050" dirty="0">
                <a:solidFill>
                  <a:schemeClr val="bg1"/>
                </a:solidFill>
                <a:latin typeface="Courier New"/>
                <a:cs typeface="Courier New"/>
              </a:rPr>
              <a:t>  PRINT_INPUT </a:t>
            </a:r>
          </a:p>
          <a:p>
            <a:pPr eaLnBrk="1" hangingPunct="1">
              <a:defRPr/>
            </a:pPr>
            <a:r>
              <a:rPr lang="de-DE" sz="1050" dirty="0">
                <a:solidFill>
                  <a:schemeClr val="bg1"/>
                </a:solidFill>
                <a:latin typeface="Courier New"/>
                <a:cs typeface="Courier New"/>
              </a:rPr>
              <a:t>  PRINT_STAGE</a:t>
            </a:r>
          </a:p>
          <a:p>
            <a:pPr eaLnBrk="1" hangingPunct="1">
              <a:defRPr/>
            </a:pPr>
            <a:r>
              <a:rPr lang="de-DE" sz="1050" dirty="0">
                <a:solidFill>
                  <a:schemeClr val="bg1"/>
                </a:solidFill>
                <a:latin typeface="Courier New"/>
                <a:cs typeface="Courier New"/>
              </a:rPr>
              <a:t>  PRINT_FLOWS</a:t>
            </a:r>
          </a:p>
          <a:p>
            <a:pPr eaLnBrk="1" hangingPunct="1">
              <a:defRPr/>
            </a:pPr>
            <a:r>
              <a:rPr lang="de-DE" sz="1050" dirty="0">
                <a:solidFill>
                  <a:schemeClr val="bg1"/>
                </a:solidFill>
                <a:latin typeface="Courier New"/>
                <a:cs typeface="Courier New"/>
              </a:rPr>
              <a:t>  SAVE_FLOWS</a:t>
            </a:r>
          </a:p>
          <a:p>
            <a:pPr eaLnBrk="1" hangingPunct="1">
              <a:defRPr/>
            </a:pPr>
            <a:r>
              <a:rPr lang="de-DE" sz="1050" dirty="0">
                <a:solidFill>
                  <a:schemeClr val="bg1"/>
                </a:solidFill>
                <a:latin typeface="Courier New"/>
                <a:cs typeface="Courier New"/>
              </a:rPr>
              <a:t>  STAGE FILEOUT mf6-gwt.lak.stage.bin</a:t>
            </a:r>
          </a:p>
          <a:p>
            <a:pPr eaLnBrk="1" hangingPunct="1">
              <a:defRPr/>
            </a:pPr>
            <a:r>
              <a:rPr lang="de-DE" sz="1050" dirty="0">
                <a:solidFill>
                  <a:schemeClr val="bg1"/>
                </a:solidFill>
                <a:latin typeface="Courier New"/>
                <a:cs typeface="Courier New"/>
              </a:rPr>
              <a:t>  BUDGET FILEOUT mf6-gwt.lak.cbc</a:t>
            </a:r>
          </a:p>
          <a:p>
            <a:pPr eaLnBrk="1" hangingPunct="1">
              <a:defRPr/>
            </a:pPr>
            <a:r>
              <a:rPr lang="de-DE" sz="1050" dirty="0">
                <a:solidFill>
                  <a:schemeClr val="bg1"/>
                </a:solidFill>
                <a:latin typeface="Courier New"/>
                <a:cs typeface="Courier New"/>
              </a:rPr>
              <a:t>  MOVER</a:t>
            </a:r>
          </a:p>
          <a:p>
            <a:pPr eaLnBrk="1" hangingPunct="1">
              <a:defRPr/>
            </a:pPr>
            <a:r>
              <a:rPr lang="de-DE" sz="1050" dirty="0">
                <a:solidFill>
                  <a:schemeClr val="bg1"/>
                </a:solidFill>
                <a:latin typeface="Courier New"/>
                <a:cs typeface="Courier New"/>
              </a:rPr>
              <a:t>  DEV_GROUNDWATER_HEAD_CONDUCTANCE</a:t>
            </a:r>
          </a:p>
          <a:p>
            <a:pPr eaLnBrk="1" hangingPunct="1">
              <a:defRPr/>
            </a:pPr>
            <a:r>
              <a:rPr lang="de-DE" sz="1050" dirty="0">
                <a:solidFill>
                  <a:schemeClr val="bg1"/>
                </a:solidFill>
                <a:latin typeface="Courier New"/>
                <a:cs typeface="Courier New"/>
              </a:rPr>
              <a:t>  TIME_CONVERSION    86400.000 </a:t>
            </a:r>
          </a:p>
          <a:p>
            <a:pPr eaLnBrk="1" hangingPunct="1">
              <a:defRPr/>
            </a:pPr>
            <a:r>
              <a:rPr lang="de-DE" sz="1050" dirty="0">
                <a:solidFill>
                  <a:schemeClr val="bg1"/>
                </a:solidFill>
                <a:latin typeface="Courier New"/>
                <a:cs typeface="Courier New"/>
              </a:rPr>
              <a:t>END Options</a:t>
            </a:r>
          </a:p>
          <a:p>
            <a:pPr eaLnBrk="1" hangingPunct="1">
              <a:defRPr/>
            </a:pPr>
            <a:endParaRPr lang="de-DE" sz="1050" dirty="0">
              <a:solidFill>
                <a:schemeClr val="bg1"/>
              </a:solidFill>
              <a:latin typeface="Courier New"/>
              <a:cs typeface="Courier New"/>
            </a:endParaRPr>
          </a:p>
          <a:p>
            <a:pPr eaLnBrk="1" hangingPunct="1">
              <a:defRPr/>
            </a:pPr>
            <a:r>
              <a:rPr lang="de-DE" sz="1050" dirty="0" smtClean="0">
                <a:solidFill>
                  <a:schemeClr val="bg1"/>
                </a:solidFill>
                <a:latin typeface="Courier New"/>
                <a:cs typeface="Courier New"/>
              </a:rPr>
              <a:t>BEGIN DIMENSIONS</a:t>
            </a:r>
          </a:p>
          <a:p>
            <a:pPr eaLnBrk="1" hangingPunct="1">
              <a:defRPr/>
            </a:pPr>
            <a:r>
              <a:rPr lang="de-DE" sz="1050" dirty="0" smtClean="0">
                <a:solidFill>
                  <a:schemeClr val="bg1"/>
                </a:solidFill>
                <a:latin typeface="Courier New"/>
                <a:cs typeface="Courier New"/>
              </a:rPr>
              <a:t>  NLAKES  2</a:t>
            </a:r>
          </a:p>
          <a:p>
            <a:pPr eaLnBrk="1" hangingPunct="1">
              <a:defRPr/>
            </a:pPr>
            <a:r>
              <a:rPr lang="de-DE" sz="1050" dirty="0" smtClean="0">
                <a:solidFill>
                  <a:schemeClr val="bg1"/>
                </a:solidFill>
                <a:latin typeface="Courier New"/>
                <a:cs typeface="Courier New"/>
              </a:rPr>
              <a:t>  NOUTLETS 1</a:t>
            </a:r>
          </a:p>
          <a:p>
            <a:pPr eaLnBrk="1" hangingPunct="1">
              <a:defRPr/>
            </a:pPr>
            <a:r>
              <a:rPr lang="de-DE" sz="1050" dirty="0" smtClean="0">
                <a:solidFill>
                  <a:schemeClr val="bg1"/>
                </a:solidFill>
                <a:latin typeface="Courier New"/>
                <a:cs typeface="Courier New"/>
              </a:rPr>
              <a:t>END DIMENSIONS</a:t>
            </a:r>
          </a:p>
          <a:p>
            <a:pPr eaLnBrk="1" hangingPunct="1">
              <a:defRPr/>
            </a:pPr>
            <a:endParaRPr lang="de-DE" sz="1050" dirty="0" smtClean="0">
              <a:solidFill>
                <a:schemeClr val="bg1"/>
              </a:solidFill>
              <a:latin typeface="Courier New"/>
              <a:cs typeface="Courier New"/>
            </a:endParaRPr>
          </a:p>
          <a:p>
            <a:pPr eaLnBrk="1" hangingPunct="1">
              <a:defRPr/>
            </a:pPr>
            <a:r>
              <a:rPr lang="de-DE" sz="1050" dirty="0" smtClean="0">
                <a:solidFill>
                  <a:schemeClr val="bg1"/>
                </a:solidFill>
                <a:latin typeface="Courier New"/>
                <a:cs typeface="Courier New"/>
              </a:rPr>
              <a:t>BEGIN PACKAGEDATA</a:t>
            </a:r>
          </a:p>
          <a:p>
            <a:pPr eaLnBrk="1" hangingPunct="1">
              <a:defRPr/>
            </a:pPr>
            <a:r>
              <a:rPr lang="de-DE" sz="1050" dirty="0" smtClean="0">
                <a:solidFill>
                  <a:schemeClr val="bg1"/>
                </a:solidFill>
                <a:latin typeface="Courier New"/>
                <a:cs typeface="Courier New"/>
              </a:rPr>
              <a:t># LAKENO    STRT        NLAKECONN</a:t>
            </a:r>
          </a:p>
          <a:p>
            <a:pPr eaLnBrk="1" hangingPunct="1">
              <a:defRPr/>
            </a:pPr>
            <a:r>
              <a:rPr lang="de-DE" sz="1050" dirty="0" smtClean="0">
                <a:solidFill>
                  <a:schemeClr val="bg1"/>
                </a:solidFill>
                <a:latin typeface="Courier New"/>
                <a:cs typeface="Courier New"/>
              </a:rPr>
              <a:t>       1    44.000000      78</a:t>
            </a:r>
          </a:p>
          <a:p>
            <a:pPr eaLnBrk="1" hangingPunct="1">
              <a:defRPr/>
            </a:pPr>
            <a:r>
              <a:rPr lang="de-DE" sz="1050" dirty="0" smtClean="0">
                <a:solidFill>
                  <a:schemeClr val="bg1"/>
                </a:solidFill>
                <a:latin typeface="Courier New"/>
                <a:cs typeface="Courier New"/>
              </a:rPr>
              <a:t>       2    35.200001      32</a:t>
            </a:r>
          </a:p>
          <a:p>
            <a:pPr eaLnBrk="1" hangingPunct="1">
              <a:defRPr/>
            </a:pPr>
            <a:r>
              <a:rPr lang="de-DE" sz="1050" dirty="0" smtClean="0">
                <a:solidFill>
                  <a:schemeClr val="bg1"/>
                </a:solidFill>
                <a:latin typeface="Courier New"/>
                <a:cs typeface="Courier New"/>
              </a:rPr>
              <a:t>END PACKAGEDATA</a:t>
            </a:r>
          </a:p>
          <a:p>
            <a:pPr eaLnBrk="1" hangingPunct="1">
              <a:defRPr/>
            </a:pPr>
            <a:endParaRPr lang="de-DE" sz="1050" dirty="0" smtClean="0">
              <a:solidFill>
                <a:schemeClr val="bg1"/>
              </a:solidFill>
              <a:latin typeface="Courier New"/>
              <a:cs typeface="Courier New"/>
            </a:endParaRPr>
          </a:p>
          <a:p>
            <a:pPr eaLnBrk="1" hangingPunct="1">
              <a:defRPr/>
            </a:pPr>
            <a:r>
              <a:rPr lang="de-DE" sz="1050" dirty="0" smtClean="0">
                <a:solidFill>
                  <a:schemeClr val="bg1"/>
                </a:solidFill>
                <a:latin typeface="Courier New"/>
                <a:cs typeface="Courier New"/>
              </a:rPr>
              <a:t>BEGIN CONNECTIONDATA</a:t>
            </a:r>
          </a:p>
          <a:p>
            <a:pPr eaLnBrk="1" hangingPunct="1">
              <a:defRPr/>
            </a:pPr>
            <a:r>
              <a:rPr lang="de-DE" sz="1050" dirty="0" smtClean="0">
                <a:solidFill>
                  <a:schemeClr val="bg1"/>
                </a:solidFill>
                <a:latin typeface="Courier New"/>
                <a:cs typeface="Courier New"/>
              </a:rPr>
              <a:t># LAKENO ICONN     CELLID  CLAKTYPE     BEDLEAK    BELEV    TELEV  CONNLEN CONNWIDTH</a:t>
            </a:r>
          </a:p>
          <a:p>
            <a:pPr eaLnBrk="1" hangingPunct="1">
              <a:defRPr/>
            </a:pPr>
            <a:r>
              <a:rPr lang="de-DE" sz="1050" dirty="0" smtClean="0">
                <a:solidFill>
                  <a:schemeClr val="bg1"/>
                </a:solidFill>
                <a:latin typeface="Courier New"/>
                <a:cs typeface="Courier New"/>
              </a:rPr>
              <a:t>       1     1  1   5  19  HORIZONTAL  1.000000 0.000000 0.000000 201.8585  405.6650    </a:t>
            </a:r>
          </a:p>
          <a:p>
            <a:pPr eaLnBrk="1" hangingPunct="1">
              <a:defRPr/>
            </a:pPr>
            <a:r>
              <a:rPr lang="de-DE" sz="1050" dirty="0" smtClean="0">
                <a:solidFill>
                  <a:schemeClr val="bg1"/>
                </a:solidFill>
                <a:latin typeface="Courier New"/>
                <a:cs typeface="Courier New"/>
              </a:rPr>
              <a:t>       1     2  1   5  20  HORIZONTAL  1.000000 0.000000 0.000000 201.8585  405.6650    </a:t>
            </a:r>
          </a:p>
          <a:p>
            <a:pPr eaLnBrk="1" hangingPunct="1">
              <a:defRPr/>
            </a:pPr>
            <a:r>
              <a:rPr lang="de-DE" sz="1050" dirty="0" smtClean="0">
                <a:solidFill>
                  <a:schemeClr val="bg1"/>
                </a:solidFill>
                <a:latin typeface="Courier New"/>
                <a:cs typeface="Courier New"/>
              </a:rPr>
              <a:t>       1     3  1   6  18  HORIZONTAL  1.000000 0.000000 0.000000 202.8325  403.7170    </a:t>
            </a:r>
          </a:p>
          <a:p>
            <a:pPr eaLnBrk="1" hangingPunct="1">
              <a:defRPr/>
            </a:pPr>
            <a:r>
              <a:rPr lang="de-DE" sz="1050" dirty="0" smtClean="0">
                <a:solidFill>
                  <a:schemeClr val="bg1"/>
                </a:solidFill>
                <a:latin typeface="Courier New"/>
                <a:cs typeface="Courier New"/>
              </a:rPr>
              <a:t>       1     4  1   6  18  HORIZONTAL  1.000000 0.000000 0.000000 201.8585  405.6650</a:t>
            </a:r>
          </a:p>
          <a:p>
            <a:pPr eaLnBrk="1" hangingPunct="1">
              <a:defRPr/>
            </a:pPr>
            <a:endParaRPr lang="de-DE" sz="1050" dirty="0">
              <a:solidFill>
                <a:schemeClr val="bg1"/>
              </a:solidFill>
              <a:latin typeface="Courier New"/>
              <a:cs typeface="Courier New"/>
            </a:endParaRPr>
          </a:p>
          <a:p>
            <a:pPr eaLnBrk="1" hangingPunct="1">
              <a:defRPr/>
            </a:pPr>
            <a:r>
              <a:rPr lang="en-US" sz="1050" dirty="0">
                <a:solidFill>
                  <a:schemeClr val="bg1"/>
                </a:solidFill>
                <a:latin typeface="Courier New" charset="0"/>
              </a:rPr>
              <a:t>--- DELETED </a:t>
            </a:r>
            <a:r>
              <a:rPr lang="en-US" sz="1050" dirty="0" smtClean="0">
                <a:solidFill>
                  <a:schemeClr val="bg1"/>
                </a:solidFill>
                <a:latin typeface="Courier New" charset="0"/>
              </a:rPr>
              <a:t>INPUT </a:t>
            </a:r>
            <a:r>
              <a:rPr lang="en-US" sz="1050" dirty="0">
                <a:solidFill>
                  <a:schemeClr val="bg1"/>
                </a:solidFill>
                <a:latin typeface="Courier New" charset="0"/>
              </a:rPr>
              <a:t>---</a:t>
            </a:r>
          </a:p>
          <a:p>
            <a:pPr eaLnBrk="1" hangingPunct="1">
              <a:defRPr/>
            </a:pPr>
            <a:r>
              <a:rPr lang="de-DE" sz="1050" dirty="0" smtClean="0">
                <a:solidFill>
                  <a:schemeClr val="bg1"/>
                </a:solidFill>
                <a:latin typeface="Courier New"/>
                <a:cs typeface="Courier New"/>
              </a:rPr>
              <a:t> </a:t>
            </a:r>
            <a:endParaRPr lang="en-US" sz="1050" dirty="0">
              <a:solidFill>
                <a:schemeClr val="bg1"/>
              </a:solidFill>
              <a:latin typeface="Courier New"/>
              <a:cs typeface="Courier New"/>
            </a:endParaRPr>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LAK6 Package Input – cont.</a:t>
            </a:r>
            <a:endParaRPr lang="en-US" dirty="0"/>
          </a:p>
        </p:txBody>
      </p:sp>
      <p:sp>
        <p:nvSpPr>
          <p:cNvPr id="14338"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381000" y="1197887"/>
            <a:ext cx="8382000" cy="5424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endParaRPr lang="de-DE" sz="1050" dirty="0" smtClean="0">
              <a:solidFill>
                <a:schemeClr val="bg1"/>
              </a:solidFill>
              <a:latin typeface="Courier New"/>
              <a:cs typeface="Courier New"/>
            </a:endParaRPr>
          </a:p>
          <a:p>
            <a:pPr eaLnBrk="1" hangingPunct="1">
              <a:defRPr/>
            </a:pPr>
            <a:r>
              <a:rPr lang="en-US" sz="1050" dirty="0" smtClean="0">
                <a:solidFill>
                  <a:schemeClr val="bg1"/>
                </a:solidFill>
                <a:latin typeface="Courier New" charset="0"/>
              </a:rPr>
              <a:t>--- DELETED INPUT ---</a:t>
            </a:r>
          </a:p>
          <a:p>
            <a:pPr eaLnBrk="1" hangingPunct="1">
              <a:defRPr/>
            </a:pPr>
            <a:endParaRPr lang="en-US" sz="1050" dirty="0" smtClean="0">
              <a:solidFill>
                <a:schemeClr val="bg1"/>
              </a:solidFill>
              <a:latin typeface="Courier New" charset="0"/>
            </a:endParaRPr>
          </a:p>
          <a:p>
            <a:pPr eaLnBrk="1" hangingPunct="1">
              <a:defRPr/>
            </a:pPr>
            <a:r>
              <a:rPr lang="de-DE" sz="1050" dirty="0" smtClean="0">
                <a:solidFill>
                  <a:schemeClr val="bg1"/>
                </a:solidFill>
                <a:latin typeface="Courier New" charset="0"/>
              </a:rPr>
              <a:t>       2    22  2  23   2  VERTICAL    1.000000 0.000000 0.000000 0.000000  0.000000    </a:t>
            </a:r>
          </a:p>
          <a:p>
            <a:pPr eaLnBrk="1" hangingPunct="1">
              <a:defRPr/>
            </a:pPr>
            <a:r>
              <a:rPr lang="de-DE" sz="1050" dirty="0" smtClean="0">
                <a:solidFill>
                  <a:schemeClr val="bg1"/>
                </a:solidFill>
                <a:latin typeface="Courier New" charset="0"/>
              </a:rPr>
              <a:t>       2    23  2  23   3  VERTICAL    1.000000 0.000000 0.000000 0.000000  0.000000    </a:t>
            </a:r>
          </a:p>
          <a:p>
            <a:pPr eaLnBrk="1" hangingPunct="1">
              <a:defRPr/>
            </a:pPr>
            <a:r>
              <a:rPr lang="de-DE" sz="1050" dirty="0" smtClean="0">
                <a:solidFill>
                  <a:schemeClr val="bg1"/>
                </a:solidFill>
                <a:latin typeface="Courier New" charset="0"/>
              </a:rPr>
              <a:t>       2    24  2  23   4  VERTICAL    1.000000 0.000000 0.000000 0.000000  0.000000    </a:t>
            </a:r>
          </a:p>
          <a:p>
            <a:pPr eaLnBrk="1" hangingPunct="1">
              <a:defRPr/>
            </a:pPr>
            <a:r>
              <a:rPr lang="de-DE" sz="1050" dirty="0" smtClean="0">
                <a:solidFill>
                  <a:schemeClr val="bg1"/>
                </a:solidFill>
                <a:latin typeface="Courier New" charset="0"/>
              </a:rPr>
              <a:t>       2    25  2  24   1  VERTICAL    1.000000 0.000000 0.000000 0.000000  0.000000    </a:t>
            </a:r>
          </a:p>
          <a:p>
            <a:pPr eaLnBrk="1" hangingPunct="1">
              <a:defRPr/>
            </a:pPr>
            <a:r>
              <a:rPr lang="de-DE" sz="1050" dirty="0" smtClean="0">
                <a:solidFill>
                  <a:schemeClr val="bg1"/>
                </a:solidFill>
                <a:latin typeface="Courier New" charset="0"/>
              </a:rPr>
              <a:t>       2    26  2  24   2  VERTICAL    1.000000 0.000000 0.000000 0.000000  0.000000    </a:t>
            </a:r>
          </a:p>
          <a:p>
            <a:pPr eaLnBrk="1" hangingPunct="1">
              <a:defRPr/>
            </a:pPr>
            <a:r>
              <a:rPr lang="de-DE" sz="1050" dirty="0" smtClean="0">
                <a:solidFill>
                  <a:schemeClr val="bg1"/>
                </a:solidFill>
                <a:latin typeface="Courier New" charset="0"/>
              </a:rPr>
              <a:t>       2    27  2  24   3  VERTICAL    1.000000 0.000000 0.000000 0.000000  0.000000    </a:t>
            </a:r>
          </a:p>
          <a:p>
            <a:pPr eaLnBrk="1" hangingPunct="1">
              <a:defRPr/>
            </a:pPr>
            <a:r>
              <a:rPr lang="de-DE" sz="1050" dirty="0" smtClean="0">
                <a:solidFill>
                  <a:schemeClr val="bg1"/>
                </a:solidFill>
                <a:latin typeface="Courier New" charset="0"/>
              </a:rPr>
              <a:t>       2    28  2  24   4  VERTICAL    1.000000 0.000000 0.000000 0.000000  0.000000    </a:t>
            </a:r>
          </a:p>
          <a:p>
            <a:pPr eaLnBrk="1" hangingPunct="1">
              <a:defRPr/>
            </a:pPr>
            <a:r>
              <a:rPr lang="de-DE" sz="1050" dirty="0" smtClean="0">
                <a:solidFill>
                  <a:schemeClr val="bg1"/>
                </a:solidFill>
                <a:latin typeface="Courier New" charset="0"/>
              </a:rPr>
              <a:t>       2    29  2  25   1  VERTICAL    1.000000 0.000000 0.000000 0.000000  0.000000    </a:t>
            </a:r>
          </a:p>
          <a:p>
            <a:pPr eaLnBrk="1" hangingPunct="1">
              <a:defRPr/>
            </a:pPr>
            <a:r>
              <a:rPr lang="de-DE" sz="1050" dirty="0" smtClean="0">
                <a:solidFill>
                  <a:schemeClr val="bg1"/>
                </a:solidFill>
                <a:latin typeface="Courier New" charset="0"/>
              </a:rPr>
              <a:t>       2    30  2  25   2  VERTICAL    1.000000 0.000000 0.000000 0.000000  0.000000    </a:t>
            </a:r>
          </a:p>
          <a:p>
            <a:pPr eaLnBrk="1" hangingPunct="1">
              <a:defRPr/>
            </a:pPr>
            <a:r>
              <a:rPr lang="de-DE" sz="1050" dirty="0" smtClean="0">
                <a:solidFill>
                  <a:schemeClr val="bg1"/>
                </a:solidFill>
                <a:latin typeface="Courier New" charset="0"/>
              </a:rPr>
              <a:t>       2    31  2  26   1  VERTICAL    1.000000 0.000000 0.000000 0.000000  0.000000    </a:t>
            </a:r>
          </a:p>
          <a:p>
            <a:pPr eaLnBrk="1" hangingPunct="1">
              <a:defRPr/>
            </a:pPr>
            <a:r>
              <a:rPr lang="de-DE" sz="1050" dirty="0" smtClean="0">
                <a:solidFill>
                  <a:schemeClr val="bg1"/>
                </a:solidFill>
                <a:latin typeface="Courier New" charset="0"/>
              </a:rPr>
              <a:t>       2    32  2  26   2  VERTICAL    1.000000 0.000000 0.000000 0.000000  0.000000    </a:t>
            </a:r>
          </a:p>
          <a:p>
            <a:pPr eaLnBrk="1" hangingPunct="1">
              <a:defRPr/>
            </a:pPr>
            <a:r>
              <a:rPr lang="de-DE" sz="1050" dirty="0" smtClean="0">
                <a:solidFill>
                  <a:schemeClr val="bg1"/>
                </a:solidFill>
                <a:latin typeface="Courier New" charset="0"/>
              </a:rPr>
              <a:t>END CONNECTIONDATA</a:t>
            </a:r>
          </a:p>
          <a:p>
            <a:pPr eaLnBrk="1" hangingPunct="1">
              <a:defRPr/>
            </a:pPr>
            <a:endParaRPr lang="de-DE" sz="1050" dirty="0" smtClean="0">
              <a:solidFill>
                <a:schemeClr val="bg1"/>
              </a:solidFill>
              <a:latin typeface="Courier New" charset="0"/>
            </a:endParaRPr>
          </a:p>
          <a:p>
            <a:pPr eaLnBrk="1" hangingPunct="1">
              <a:defRPr/>
            </a:pPr>
            <a:r>
              <a:rPr lang="de-DE" sz="1050" dirty="0" smtClean="0">
                <a:solidFill>
                  <a:schemeClr val="bg1"/>
                </a:solidFill>
                <a:latin typeface="Courier New" charset="0"/>
              </a:rPr>
              <a:t>BEGIN OUTLETS</a:t>
            </a:r>
          </a:p>
          <a:p>
            <a:pPr eaLnBrk="1" hangingPunct="1">
              <a:defRPr/>
            </a:pPr>
            <a:r>
              <a:rPr lang="de-DE" sz="1050" dirty="0" smtClean="0">
                <a:solidFill>
                  <a:schemeClr val="bg1"/>
                </a:solidFill>
                <a:latin typeface="Courier New" charset="0"/>
              </a:rPr>
              <a:t>#   OUTLETNO LAKEIN LAKEOUT COUTTYPE     INVERT      WIDTH           ROUGH           SLOPE</a:t>
            </a:r>
          </a:p>
          <a:p>
            <a:pPr eaLnBrk="1" hangingPunct="1">
              <a:defRPr/>
            </a:pPr>
            <a:r>
              <a:rPr lang="de-DE" sz="1050" dirty="0" smtClean="0">
                <a:solidFill>
                  <a:schemeClr val="bg1"/>
                </a:solidFill>
                <a:latin typeface="Courier New" charset="0"/>
              </a:rPr>
              <a:t>           1      1       0  MANNING       44.5   5.000000  0.30000000E-01   0.2187500E-02</a:t>
            </a:r>
          </a:p>
          <a:p>
            <a:pPr eaLnBrk="1" hangingPunct="1">
              <a:defRPr/>
            </a:pPr>
            <a:r>
              <a:rPr lang="de-DE" sz="1050" dirty="0" smtClean="0">
                <a:solidFill>
                  <a:schemeClr val="bg1"/>
                </a:solidFill>
                <a:latin typeface="Courier New" charset="0"/>
              </a:rPr>
              <a:t>END OUTLETS</a:t>
            </a:r>
          </a:p>
          <a:p>
            <a:pPr eaLnBrk="1" hangingPunct="1">
              <a:defRPr/>
            </a:pPr>
            <a:endParaRPr lang="de-DE" sz="1050" dirty="0" smtClean="0">
              <a:solidFill>
                <a:schemeClr val="bg1"/>
              </a:solidFill>
              <a:latin typeface="Courier New" charset="0"/>
            </a:endParaRPr>
          </a:p>
          <a:p>
            <a:pPr eaLnBrk="1" hangingPunct="1">
              <a:defRPr/>
            </a:pPr>
            <a:endParaRPr lang="de-DE" sz="1050" dirty="0" smtClean="0">
              <a:solidFill>
                <a:schemeClr val="bg1"/>
              </a:solidFill>
              <a:latin typeface="Courier New" charset="0"/>
            </a:endParaRPr>
          </a:p>
          <a:p>
            <a:pPr eaLnBrk="1" hangingPunct="1">
              <a:defRPr/>
            </a:pPr>
            <a:r>
              <a:rPr lang="de-DE" sz="1050" dirty="0" smtClean="0">
                <a:solidFill>
                  <a:schemeClr val="bg1"/>
                </a:solidFill>
                <a:latin typeface="Courier New" charset="0"/>
              </a:rPr>
              <a:t>BEGIN PERIOD 1</a:t>
            </a:r>
          </a:p>
          <a:p>
            <a:pPr eaLnBrk="1" hangingPunct="1">
              <a:defRPr/>
            </a:pPr>
            <a:r>
              <a:rPr lang="de-DE" sz="1050" dirty="0" smtClean="0">
                <a:solidFill>
                  <a:schemeClr val="bg1"/>
                </a:solidFill>
                <a:latin typeface="Courier New" charset="0"/>
              </a:rPr>
              <a:t> 1  RAINFALL    0.0000000</a:t>
            </a:r>
          </a:p>
          <a:p>
            <a:pPr eaLnBrk="1" hangingPunct="1">
              <a:defRPr/>
            </a:pPr>
            <a:r>
              <a:rPr lang="de-DE" sz="1050" dirty="0" smtClean="0">
                <a:solidFill>
                  <a:schemeClr val="bg1"/>
                </a:solidFill>
                <a:latin typeface="Courier New" charset="0"/>
              </a:rPr>
              <a:t> 1  EVAPORATION    0.0000000</a:t>
            </a:r>
          </a:p>
          <a:p>
            <a:pPr eaLnBrk="1" hangingPunct="1">
              <a:defRPr/>
            </a:pPr>
            <a:r>
              <a:rPr lang="de-DE" sz="1050" dirty="0" smtClean="0">
                <a:solidFill>
                  <a:schemeClr val="bg1"/>
                </a:solidFill>
                <a:latin typeface="Courier New" charset="0"/>
              </a:rPr>
              <a:t> 1  RUNOFF    0.0000000</a:t>
            </a:r>
          </a:p>
          <a:p>
            <a:pPr eaLnBrk="1" hangingPunct="1">
              <a:defRPr/>
            </a:pPr>
            <a:r>
              <a:rPr lang="de-DE" sz="1050" dirty="0" smtClean="0">
                <a:solidFill>
                  <a:schemeClr val="bg1"/>
                </a:solidFill>
                <a:latin typeface="Courier New" charset="0"/>
              </a:rPr>
              <a:t> 1  WITHDRAWAL    0.0000000</a:t>
            </a:r>
          </a:p>
          <a:p>
            <a:pPr eaLnBrk="1" hangingPunct="1">
              <a:defRPr/>
            </a:pPr>
            <a:r>
              <a:rPr lang="de-DE" sz="1050" dirty="0" smtClean="0">
                <a:solidFill>
                  <a:schemeClr val="bg1"/>
                </a:solidFill>
                <a:latin typeface="Courier New" charset="0"/>
              </a:rPr>
              <a:t> 2  RAINFALL    0.0000000</a:t>
            </a:r>
          </a:p>
          <a:p>
            <a:pPr eaLnBrk="1" hangingPunct="1">
              <a:defRPr/>
            </a:pPr>
            <a:r>
              <a:rPr lang="de-DE" sz="1050" dirty="0" smtClean="0">
                <a:solidFill>
                  <a:schemeClr val="bg1"/>
                </a:solidFill>
                <a:latin typeface="Courier New" charset="0"/>
              </a:rPr>
              <a:t> 2  EVAPORATION    0.0000000</a:t>
            </a:r>
          </a:p>
          <a:p>
            <a:pPr eaLnBrk="1" hangingPunct="1">
              <a:defRPr/>
            </a:pPr>
            <a:r>
              <a:rPr lang="de-DE" sz="1050" dirty="0" smtClean="0">
                <a:solidFill>
                  <a:schemeClr val="bg1"/>
                </a:solidFill>
                <a:latin typeface="Courier New" charset="0"/>
              </a:rPr>
              <a:t> 2  RUNOFF    0.0000000</a:t>
            </a:r>
          </a:p>
          <a:p>
            <a:pPr eaLnBrk="1" hangingPunct="1">
              <a:defRPr/>
            </a:pPr>
            <a:r>
              <a:rPr lang="de-DE" sz="1050" dirty="0" smtClean="0">
                <a:solidFill>
                  <a:schemeClr val="bg1"/>
                </a:solidFill>
                <a:latin typeface="Courier New" charset="0"/>
              </a:rPr>
              <a:t> 2  WITHDRAWAL    0.0000000</a:t>
            </a:r>
          </a:p>
          <a:p>
            <a:pPr eaLnBrk="1" hangingPunct="1">
              <a:defRPr/>
            </a:pPr>
            <a:r>
              <a:rPr lang="de-DE" sz="1050" dirty="0" smtClean="0">
                <a:solidFill>
                  <a:schemeClr val="bg1"/>
                </a:solidFill>
                <a:latin typeface="Courier New" charset="0"/>
              </a:rPr>
              <a:t>END PERIOD</a:t>
            </a:r>
            <a:endParaRPr lang="en-US" sz="1050" dirty="0" smtClean="0">
              <a:solidFill>
                <a:schemeClr val="bg1"/>
              </a:solidFill>
              <a:latin typeface="Courier New" charset="0"/>
            </a:endParaRPr>
          </a:p>
          <a:p>
            <a:pPr eaLnBrk="1" hangingPunct="1">
              <a:defRPr/>
            </a:pPr>
            <a:r>
              <a:rPr lang="de-DE" sz="1050" dirty="0" smtClean="0">
                <a:solidFill>
                  <a:schemeClr val="bg1"/>
                </a:solidFill>
                <a:latin typeface="Courier New"/>
                <a:cs typeface="Courier New"/>
              </a:rPr>
              <a:t> </a:t>
            </a:r>
            <a:endParaRPr lang="en-US" sz="1050" dirty="0">
              <a:solidFill>
                <a:schemeClr val="bg1"/>
              </a:solidFill>
              <a:latin typeface="Courier New"/>
              <a:cs typeface="Courier New"/>
            </a:endParaRPr>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LAK6 Package Output</a:t>
            </a:r>
            <a:endParaRPr lang="en-US" dirty="0"/>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
        <p:nvSpPr>
          <p:cNvPr id="7" name="Text Box 2"/>
          <p:cNvSpPr txBox="1">
            <a:spLocks noChangeArrowheads="1"/>
          </p:cNvSpPr>
          <p:nvPr/>
        </p:nvSpPr>
        <p:spPr bwMode="auto">
          <a:xfrm>
            <a:off x="381000" y="1197887"/>
            <a:ext cx="8382000" cy="5262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800" dirty="0">
                <a:solidFill>
                  <a:schemeClr val="bg1"/>
                </a:solidFill>
                <a:latin typeface="Courier New"/>
                <a:cs typeface="Courier New"/>
              </a:rPr>
              <a:t> LAK-1 BUDGET FOR ENTIRE MODEL AT END OF TIME STEP    1, STRESS PERIOD   1</a:t>
            </a:r>
          </a:p>
          <a:p>
            <a:pPr eaLnBrk="1" hangingPunct="1">
              <a:defRPr/>
            </a:pPr>
            <a:r>
              <a:rPr lang="mr-IN" sz="800" dirty="0">
                <a:solidFill>
                  <a:schemeClr val="bg1"/>
                </a:solidFill>
                <a:latin typeface="Courier New"/>
                <a:cs typeface="Courier New"/>
              </a:rPr>
              <a:t>  ------------------------------------------------------------------------------</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CUMULATIVE LAK-1      L**3       RATES FOR THIS TIME STEP      L**3/T</a:t>
            </a:r>
          </a:p>
          <a:p>
            <a:pPr eaLnBrk="1" hangingPunct="1">
              <a:defRPr/>
            </a:pPr>
            <a:r>
              <a:rPr lang="mr-IN" sz="800" dirty="0">
                <a:solidFill>
                  <a:schemeClr val="bg1"/>
                </a:solidFill>
                <a:latin typeface="Courier New"/>
                <a:cs typeface="Courier New"/>
              </a:rPr>
              <a:t>     ------------------                 ------------------------</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IN:                                      IN:</a:t>
            </a:r>
          </a:p>
          <a:p>
            <a:pPr eaLnBrk="1" hangingPunct="1">
              <a:defRPr/>
            </a:pPr>
            <a:r>
              <a:rPr lang="mr-IN" sz="800" dirty="0">
                <a:solidFill>
                  <a:schemeClr val="bg1"/>
                </a:solidFill>
                <a:latin typeface="Courier New"/>
                <a:cs typeface="Courier New"/>
              </a:rPr>
              <a:t>           ---                                      ---</a:t>
            </a:r>
          </a:p>
          <a:p>
            <a:pPr eaLnBrk="1" hangingPunct="1">
              <a:defRPr/>
            </a:pPr>
            <a:r>
              <a:rPr lang="mr-IN" sz="800" dirty="0">
                <a:solidFill>
                  <a:schemeClr val="bg1"/>
                </a:solidFill>
                <a:latin typeface="Courier New"/>
                <a:cs typeface="Courier New"/>
              </a:rPr>
              <a:t>          EXT-INFLOW =           0.0000            EXT-INFLOW =           0.0000</a:t>
            </a:r>
          </a:p>
          <a:p>
            <a:pPr eaLnBrk="1" hangingPunct="1">
              <a:defRPr/>
            </a:pPr>
            <a:r>
              <a:rPr lang="mr-IN" sz="800" dirty="0">
                <a:solidFill>
                  <a:schemeClr val="bg1"/>
                </a:solidFill>
                <a:latin typeface="Courier New"/>
                <a:cs typeface="Courier New"/>
              </a:rPr>
              <a:t>            FROM-MVR =   873431546.1767              FROM-MVR =      191332.2116</a:t>
            </a:r>
          </a:p>
          <a:p>
            <a:pPr eaLnBrk="1" hangingPunct="1">
              <a:defRPr/>
            </a:pPr>
            <a:r>
              <a:rPr lang="mr-IN" sz="800" dirty="0">
                <a:solidFill>
                  <a:schemeClr val="bg1"/>
                </a:solidFill>
                <a:latin typeface="Courier New"/>
                <a:cs typeface="Courier New"/>
              </a:rPr>
              <a:t>            RAINFALL =           0.0000              RAINFALL =           0.0000</a:t>
            </a:r>
          </a:p>
          <a:p>
            <a:pPr eaLnBrk="1" hangingPunct="1">
              <a:defRPr/>
            </a:pPr>
            <a:r>
              <a:rPr lang="mr-IN" sz="800" dirty="0">
                <a:solidFill>
                  <a:schemeClr val="bg1"/>
                </a:solidFill>
                <a:latin typeface="Courier New"/>
                <a:cs typeface="Courier New"/>
              </a:rPr>
              <a:t>              RUNOFF =           0.0000                RUNOFF =           0.0000</a:t>
            </a:r>
          </a:p>
          <a:p>
            <a:pPr eaLnBrk="1" hangingPunct="1">
              <a:defRPr/>
            </a:pPr>
            <a:r>
              <a:rPr lang="mr-IN" sz="800" dirty="0">
                <a:solidFill>
                  <a:schemeClr val="bg1"/>
                </a:solidFill>
                <a:latin typeface="Courier New"/>
                <a:cs typeface="Courier New"/>
              </a:rPr>
              <a:t>                 GWF =  1637700230.5291                   GWF =      358751.4196</a:t>
            </a:r>
          </a:p>
          <a:p>
            <a:pPr eaLnBrk="1" hangingPunct="1">
              <a:defRPr/>
            </a:pPr>
            <a:r>
              <a:rPr lang="mr-IN" sz="800" dirty="0">
                <a:solidFill>
                  <a:schemeClr val="bg1"/>
                </a:solidFill>
                <a:latin typeface="Courier New"/>
                <a:cs typeface="Courier New"/>
              </a:rPr>
              <a:t>         EVAPORATION =           0.0000           EVAPORATION =           0.0000</a:t>
            </a:r>
          </a:p>
          <a:p>
            <a:pPr eaLnBrk="1" hangingPunct="1">
              <a:defRPr/>
            </a:pPr>
            <a:r>
              <a:rPr lang="mr-IN" sz="800" dirty="0">
                <a:solidFill>
                  <a:schemeClr val="bg1"/>
                </a:solidFill>
                <a:latin typeface="Courier New"/>
                <a:cs typeface="Courier New"/>
              </a:rPr>
              <a:t>          WITHDRAWAL =           0.0000            WITHDRAWAL =           0.0000</a:t>
            </a:r>
          </a:p>
          <a:p>
            <a:pPr eaLnBrk="1" hangingPunct="1">
              <a:defRPr/>
            </a:pPr>
            <a:r>
              <a:rPr lang="mr-IN" sz="800" dirty="0">
                <a:solidFill>
                  <a:schemeClr val="bg1"/>
                </a:solidFill>
                <a:latin typeface="Courier New"/>
                <a:cs typeface="Courier New"/>
              </a:rPr>
              <a:t>         EXT-OUTFLOW =           0.0000           EXT-OUTFLOW =           0.0000</a:t>
            </a:r>
          </a:p>
          <a:p>
            <a:pPr eaLnBrk="1" hangingPunct="1">
              <a:defRPr/>
            </a:pPr>
            <a:r>
              <a:rPr lang="mr-IN" sz="800" dirty="0">
                <a:solidFill>
                  <a:schemeClr val="bg1"/>
                </a:solidFill>
                <a:latin typeface="Courier New"/>
                <a:cs typeface="Courier New"/>
              </a:rPr>
              <a:t>              TO-MVR =           0.0000                TO-MVR =           0.0000</a:t>
            </a:r>
          </a:p>
          <a:p>
            <a:pPr eaLnBrk="1" hangingPunct="1">
              <a:defRPr/>
            </a:pPr>
            <a:r>
              <a:rPr lang="mr-IN" sz="800" dirty="0">
                <a:solidFill>
                  <a:schemeClr val="bg1"/>
                </a:solidFill>
                <a:latin typeface="Courier New"/>
                <a:cs typeface="Courier New"/>
              </a:rPr>
              <a:t>             STORAGE =           0.0000               STORAGE =           0.0000</a:t>
            </a:r>
          </a:p>
          <a:p>
            <a:pPr eaLnBrk="1" hangingPunct="1">
              <a:defRPr/>
            </a:pPr>
            <a:r>
              <a:rPr lang="mr-IN" sz="800" dirty="0">
                <a:solidFill>
                  <a:schemeClr val="bg1"/>
                </a:solidFill>
                <a:latin typeface="Courier New"/>
                <a:cs typeface="Courier New"/>
              </a:rPr>
              <a:t>            CONSTANT =           0.0000              CONSTANT =           0.0000</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TOTAL IN =  2511131776.7058              TOTAL IN =      550083.6313</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OUT:                                     OUT:</a:t>
            </a:r>
          </a:p>
          <a:p>
            <a:pPr eaLnBrk="1" hangingPunct="1">
              <a:defRPr/>
            </a:pPr>
            <a:r>
              <a:rPr lang="mr-IN" sz="800" dirty="0">
                <a:solidFill>
                  <a:schemeClr val="bg1"/>
                </a:solidFill>
                <a:latin typeface="Courier New"/>
                <a:cs typeface="Courier New"/>
              </a:rPr>
              <a:t>          ----                                     ----</a:t>
            </a:r>
          </a:p>
          <a:p>
            <a:pPr eaLnBrk="1" hangingPunct="1">
              <a:defRPr/>
            </a:pPr>
            <a:r>
              <a:rPr lang="mr-IN" sz="800" dirty="0">
                <a:solidFill>
                  <a:schemeClr val="bg1"/>
                </a:solidFill>
                <a:latin typeface="Courier New"/>
                <a:cs typeface="Courier New"/>
              </a:rPr>
              <a:t>          EXT-INFLOW =           0.0000            EXT-INFLOW =           0.0000</a:t>
            </a:r>
          </a:p>
          <a:p>
            <a:pPr eaLnBrk="1" hangingPunct="1">
              <a:defRPr/>
            </a:pPr>
            <a:r>
              <a:rPr lang="mr-IN" sz="800" dirty="0">
                <a:solidFill>
                  <a:schemeClr val="bg1"/>
                </a:solidFill>
                <a:latin typeface="Courier New"/>
                <a:cs typeface="Courier New"/>
              </a:rPr>
              <a:t>            FROM-MVR =           0.0000              FROM-MVR =           0.0000</a:t>
            </a:r>
          </a:p>
          <a:p>
            <a:pPr eaLnBrk="1" hangingPunct="1">
              <a:defRPr/>
            </a:pPr>
            <a:r>
              <a:rPr lang="mr-IN" sz="800" dirty="0">
                <a:solidFill>
                  <a:schemeClr val="bg1"/>
                </a:solidFill>
                <a:latin typeface="Courier New"/>
                <a:cs typeface="Courier New"/>
              </a:rPr>
              <a:t>            RAINFALL =           0.0000              RAINFALL =           0.0000</a:t>
            </a:r>
          </a:p>
          <a:p>
            <a:pPr eaLnBrk="1" hangingPunct="1">
              <a:defRPr/>
            </a:pPr>
            <a:r>
              <a:rPr lang="mr-IN" sz="800" dirty="0">
                <a:solidFill>
                  <a:schemeClr val="bg1"/>
                </a:solidFill>
                <a:latin typeface="Courier New"/>
                <a:cs typeface="Courier New"/>
              </a:rPr>
              <a:t>              RUNOFF =           0.0000                RUNOFF =           0.0000</a:t>
            </a:r>
          </a:p>
          <a:p>
            <a:pPr eaLnBrk="1" hangingPunct="1">
              <a:defRPr/>
            </a:pPr>
            <a:r>
              <a:rPr lang="mr-IN" sz="800" dirty="0">
                <a:solidFill>
                  <a:schemeClr val="bg1"/>
                </a:solidFill>
                <a:latin typeface="Courier New"/>
                <a:cs typeface="Courier New"/>
              </a:rPr>
              <a:t>                 GWF =  1281783019.2116                   GWF =      280784.8892</a:t>
            </a:r>
          </a:p>
          <a:p>
            <a:pPr eaLnBrk="1" hangingPunct="1">
              <a:defRPr/>
            </a:pPr>
            <a:r>
              <a:rPr lang="mr-IN" sz="800" dirty="0">
                <a:solidFill>
                  <a:schemeClr val="bg1"/>
                </a:solidFill>
                <a:latin typeface="Courier New"/>
                <a:cs typeface="Courier New"/>
              </a:rPr>
              <a:t>         EVAPORATION =           0.0000           EVAPORATION =           0.0000</a:t>
            </a:r>
          </a:p>
          <a:p>
            <a:pPr eaLnBrk="1" hangingPunct="1">
              <a:defRPr/>
            </a:pPr>
            <a:r>
              <a:rPr lang="mr-IN" sz="800" dirty="0">
                <a:solidFill>
                  <a:schemeClr val="bg1"/>
                </a:solidFill>
                <a:latin typeface="Courier New"/>
                <a:cs typeface="Courier New"/>
              </a:rPr>
              <a:t>          WITHDRAWAL =           0.0000            WITHDRAWAL =           0.0000</a:t>
            </a:r>
          </a:p>
          <a:p>
            <a:pPr eaLnBrk="1" hangingPunct="1">
              <a:defRPr/>
            </a:pPr>
            <a:r>
              <a:rPr lang="mr-IN" sz="800" dirty="0">
                <a:solidFill>
                  <a:schemeClr val="bg1"/>
                </a:solidFill>
                <a:latin typeface="Courier New"/>
                <a:cs typeface="Courier New"/>
              </a:rPr>
              <a:t>         EXT-OUTFLOW =         284.8235           EXT-OUTFLOW =       6.2393E-02</a:t>
            </a:r>
          </a:p>
          <a:p>
            <a:pPr eaLnBrk="1" hangingPunct="1">
              <a:defRPr/>
            </a:pPr>
            <a:r>
              <a:rPr lang="mr-IN" sz="800" dirty="0">
                <a:solidFill>
                  <a:schemeClr val="bg1"/>
                </a:solidFill>
                <a:latin typeface="Courier New"/>
                <a:cs typeface="Courier New"/>
              </a:rPr>
              <a:t>              TO-MVR =  1229229296.0636                TO-MVR =      269272.5731</a:t>
            </a:r>
          </a:p>
          <a:p>
            <a:pPr eaLnBrk="1" hangingPunct="1">
              <a:defRPr/>
            </a:pPr>
            <a:r>
              <a:rPr lang="mr-IN" sz="800" dirty="0">
                <a:solidFill>
                  <a:schemeClr val="bg1"/>
                </a:solidFill>
                <a:latin typeface="Courier New"/>
                <a:cs typeface="Courier New"/>
              </a:rPr>
              <a:t>             STORAGE =           0.0000               STORAGE =           0.0000</a:t>
            </a:r>
          </a:p>
          <a:p>
            <a:pPr eaLnBrk="1" hangingPunct="1">
              <a:defRPr/>
            </a:pPr>
            <a:r>
              <a:rPr lang="mr-IN" sz="800" dirty="0">
                <a:solidFill>
                  <a:schemeClr val="bg1"/>
                </a:solidFill>
                <a:latin typeface="Courier New"/>
                <a:cs typeface="Courier New"/>
              </a:rPr>
              <a:t>            CONSTANT =           0.0000              CONSTANT =           0.0000</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TOTAL OUT =  2511012600.0987             TOTAL OUT =      550057.5247</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IN - OUT =      119176.6071              IN - OUT =          26.1066</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PERCENT DISCREPANCY =           0.00     PERCENT DISCREPANCY =           0.00</a:t>
            </a:r>
            <a:endParaRPr lang="en-US" sz="800" dirty="0">
              <a:solidFill>
                <a:schemeClr val="bg1"/>
              </a:solidFill>
              <a:latin typeface="Courier New" charset="0"/>
            </a:endParaRPr>
          </a:p>
          <a:p>
            <a:pPr eaLnBrk="1" hangingPunct="1">
              <a:defRPr/>
            </a:pPr>
            <a:r>
              <a:rPr lang="de-DE" sz="800" dirty="0" smtClean="0">
                <a:solidFill>
                  <a:schemeClr val="bg1"/>
                </a:solidFill>
                <a:latin typeface="Courier New"/>
                <a:cs typeface="Courier New"/>
              </a:rPr>
              <a:t> </a:t>
            </a:r>
            <a:endParaRPr lang="en-US" sz="800" dirty="0">
              <a:solidFill>
                <a:schemeClr val="bg1"/>
              </a:solidFill>
              <a:latin typeface="Courier New"/>
              <a:cs typeface="Courier New"/>
            </a:endParaRPr>
          </a:p>
        </p:txBody>
      </p:sp>
    </p:spTree>
    <p:extLst>
      <p:ext uri="{BB962C8B-B14F-4D97-AF65-F5344CB8AC3E}">
        <p14:creationId xmlns:p14="http://schemas.microsoft.com/office/powerpoint/2010/main" val="178609841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LAK6 Package Output </a:t>
            </a:r>
            <a:r>
              <a:rPr lang="mr-IN" dirty="0" smtClean="0"/>
              <a:t>–</a:t>
            </a:r>
            <a:r>
              <a:rPr lang="en-US" dirty="0" smtClean="0"/>
              <a:t> </a:t>
            </a:r>
            <a:r>
              <a:rPr lang="en-US" dirty="0" err="1" smtClean="0"/>
              <a:t>cont</a:t>
            </a:r>
            <a:r>
              <a:rPr lang="en-US" dirty="0" smtClean="0"/>
              <a:t> </a:t>
            </a:r>
            <a:endParaRPr lang="en-US" dirty="0"/>
          </a:p>
        </p:txBody>
      </p:sp>
      <p:sp>
        <p:nvSpPr>
          <p:cNvPr id="13314" name="Rectangle 5"/>
          <p:cNvSpPr>
            <a:spLocks noChangeArrowheads="1"/>
          </p:cNvSpPr>
          <p:nvPr/>
        </p:nvSpPr>
        <p:spPr bwMode="auto">
          <a:xfrm>
            <a:off x="152400" y="5867400"/>
            <a:ext cx="1981200" cy="914400"/>
          </a:xfrm>
          <a:prstGeom prst="rect">
            <a:avLst/>
          </a:prstGeom>
          <a:solidFill>
            <a:srgbClr val="002F57"/>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6790748" y="228600"/>
            <a:ext cx="2124652" cy="3098800"/>
          </a:xfrm>
          <a:prstGeom prst="rect">
            <a:avLst/>
          </a:prstGeom>
        </p:spPr>
      </p:pic>
      <p:sp>
        <p:nvSpPr>
          <p:cNvPr id="7" name="Text Box 2"/>
          <p:cNvSpPr txBox="1">
            <a:spLocks noChangeArrowheads="1"/>
          </p:cNvSpPr>
          <p:nvPr/>
        </p:nvSpPr>
        <p:spPr bwMode="auto">
          <a:xfrm>
            <a:off x="381000" y="1197887"/>
            <a:ext cx="8382000" cy="30623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endParaRPr lang="en-US" sz="800" dirty="0" smtClean="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endParaRPr lang="en-US" sz="800" dirty="0" smtClean="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endParaRPr lang="en-US" sz="800" dirty="0" smtClean="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endParaRPr lang="en-US" sz="800" dirty="0" smtClean="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endParaRPr lang="en-US" sz="800" dirty="0" smtClean="0">
              <a:solidFill>
                <a:schemeClr val="bg1"/>
              </a:solidFill>
              <a:latin typeface="Courier New"/>
              <a:cs typeface="Courier New"/>
            </a:endParaRPr>
          </a:p>
          <a:p>
            <a:pPr eaLnBrk="1" hangingPunct="1">
              <a:defRPr/>
            </a:pPr>
            <a:r>
              <a:rPr lang="en-US" sz="800" dirty="0" smtClean="0">
                <a:solidFill>
                  <a:schemeClr val="bg1"/>
                </a:solidFill>
                <a:latin typeface="Courier New"/>
                <a:cs typeface="Courier New"/>
              </a:rPr>
              <a:t> </a:t>
            </a:r>
            <a:r>
              <a:rPr lang="en-US" sz="800" dirty="0">
                <a:solidFill>
                  <a:schemeClr val="bg1"/>
                </a:solidFill>
                <a:latin typeface="Courier New"/>
                <a:cs typeface="Courier New"/>
              </a:rPr>
              <a:t>LAKE (LAK-1) STAGE   PERIOD      1   STEP        1</a:t>
            </a:r>
          </a:p>
          <a:p>
            <a:pPr eaLnBrk="1" hangingPunct="1">
              <a:defRPr/>
            </a:pPr>
            <a:r>
              <a:rPr lang="en-US" sz="800" dirty="0">
                <a:solidFill>
                  <a:schemeClr val="bg1"/>
                </a:solidFill>
                <a:latin typeface="Courier New"/>
                <a:cs typeface="Courier New"/>
              </a:rPr>
              <a:t> ------------------</a:t>
            </a:r>
          </a:p>
          <a:p>
            <a:pPr eaLnBrk="1" hangingPunct="1">
              <a:defRPr/>
            </a:pPr>
            <a:r>
              <a:rPr lang="en-US" sz="800" dirty="0">
                <a:solidFill>
                  <a:schemeClr val="bg1"/>
                </a:solidFill>
                <a:latin typeface="Courier New"/>
                <a:cs typeface="Courier New"/>
              </a:rPr>
              <a:t>  LAKE    LAKE     </a:t>
            </a:r>
          </a:p>
          <a:p>
            <a:pPr eaLnBrk="1" hangingPunct="1">
              <a:defRPr/>
            </a:pPr>
            <a:r>
              <a:rPr lang="en-US" sz="800" dirty="0">
                <a:solidFill>
                  <a:schemeClr val="bg1"/>
                </a:solidFill>
                <a:latin typeface="Courier New"/>
                <a:cs typeface="Courier New"/>
              </a:rPr>
              <a:t>  NO.     STAGE    </a:t>
            </a:r>
          </a:p>
          <a:p>
            <a:pPr eaLnBrk="1" hangingPunct="1">
              <a:defRPr/>
            </a:pPr>
            <a:r>
              <a:rPr lang="en-US" sz="800" dirty="0">
                <a:solidFill>
                  <a:schemeClr val="bg1"/>
                </a:solidFill>
                <a:latin typeface="Courier New"/>
                <a:cs typeface="Courier New"/>
              </a:rPr>
              <a:t> ------------------</a:t>
            </a:r>
          </a:p>
          <a:p>
            <a:pPr eaLnBrk="1" hangingPunct="1">
              <a:defRPr/>
            </a:pPr>
            <a:r>
              <a:rPr lang="en-US" sz="800" dirty="0">
                <a:solidFill>
                  <a:schemeClr val="bg1"/>
                </a:solidFill>
                <a:latin typeface="Courier New"/>
                <a:cs typeface="Courier New"/>
              </a:rPr>
              <a:t>      1  45.08     </a:t>
            </a:r>
          </a:p>
          <a:p>
            <a:pPr eaLnBrk="1" hangingPunct="1">
              <a:defRPr/>
            </a:pPr>
            <a:r>
              <a:rPr lang="en-US" sz="800" dirty="0">
                <a:solidFill>
                  <a:schemeClr val="bg1"/>
                </a:solidFill>
                <a:latin typeface="Courier New"/>
                <a:cs typeface="Courier New"/>
              </a:rPr>
              <a:t>      2  37.14     </a:t>
            </a:r>
          </a:p>
          <a:p>
            <a:pPr eaLnBrk="1" hangingPunct="1">
              <a:defRPr/>
            </a:pPr>
            <a:endParaRPr lang="en-US" sz="800" dirty="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r>
              <a:rPr lang="en-US" sz="800" dirty="0">
                <a:solidFill>
                  <a:schemeClr val="bg1"/>
                </a:solidFill>
                <a:latin typeface="Courier New"/>
                <a:cs typeface="Courier New"/>
              </a:rPr>
              <a:t> LAKE (LAK-1) FLOWS   PERIOD      1   STEP        1</a:t>
            </a:r>
          </a:p>
          <a:p>
            <a:pPr eaLnBrk="1" hangingPunct="1">
              <a:defRPr/>
            </a:pPr>
            <a:r>
              <a:rPr lang="en-US" sz="800" dirty="0">
                <a:solidFill>
                  <a:schemeClr val="bg1"/>
                </a:solidFill>
                <a:latin typeface="Courier New"/>
                <a:cs typeface="Courier New"/>
              </a:rPr>
              <a:t> </a:t>
            </a:r>
            <a:r>
              <a:rPr lang="en-US" sz="500" dirty="0">
                <a:solidFill>
                  <a:schemeClr val="bg1"/>
                </a:solidFill>
                <a:latin typeface="Courier New"/>
                <a:cs typeface="Courier New"/>
              </a:rPr>
              <a:t>------------------------------------------------------------------------------------------------------------------------------------------------------------------------------------------------------</a:t>
            </a:r>
          </a:p>
          <a:p>
            <a:pPr eaLnBrk="1" hangingPunct="1">
              <a:defRPr/>
            </a:pPr>
            <a:r>
              <a:rPr lang="en-US" sz="500" dirty="0">
                <a:solidFill>
                  <a:schemeClr val="bg1"/>
                </a:solidFill>
                <a:latin typeface="Courier New"/>
                <a:cs typeface="Courier New"/>
              </a:rPr>
              <a:t>  LAKE    LAKE      INTERNAL      LAKE        LAKE        LAKE        LAKE        LAKE        LAKE        LAKE        LAKE      EXTERNAL    INTERNAL      LAKE      CONSTANT      LAKE       PERCENT   </a:t>
            </a:r>
          </a:p>
          <a:p>
            <a:pPr eaLnBrk="1" hangingPunct="1">
              <a:defRPr/>
            </a:pPr>
            <a:r>
              <a:rPr lang="en-US" sz="500" dirty="0">
                <a:solidFill>
                  <a:schemeClr val="bg1"/>
                </a:solidFill>
                <a:latin typeface="Courier New"/>
                <a:cs typeface="Courier New"/>
              </a:rPr>
              <a:t>  NO.    INFLOW      INFLOW      RUNOFF     FROM MVR    RAINFALL   LEAKAGE IN  LEAKAGE OUT EVAPORATION WITHDRAWAL    STORAGE     OUTFLOW     OUTFLOW     TO MVR       FLOW      IN - OUT   DIFFERENCE  </a:t>
            </a:r>
          </a:p>
          <a:p>
            <a:pPr eaLnBrk="1" hangingPunct="1">
              <a:defRPr/>
            </a:pPr>
            <a:r>
              <a:rPr lang="en-US" sz="500" dirty="0">
                <a:solidFill>
                  <a:schemeClr val="bg1"/>
                </a:solidFill>
                <a:latin typeface="Courier New"/>
                <a:cs typeface="Courier New"/>
              </a:rPr>
              <a:t> ------------------------------------------------------------------------------------------------------------------------------------------------------------------------------------------------------</a:t>
            </a:r>
          </a:p>
          <a:p>
            <a:pPr eaLnBrk="1" hangingPunct="1">
              <a:defRPr/>
            </a:pPr>
            <a:r>
              <a:rPr lang="en-US" sz="500" dirty="0">
                <a:solidFill>
                  <a:schemeClr val="bg1"/>
                </a:solidFill>
                <a:latin typeface="Courier New"/>
                <a:cs typeface="Courier New"/>
              </a:rPr>
              <a:t>      1  0.000       0.000       0.000      0.1913E+06   0.000      0.2138E+06 -0.1358E+06  -0.000       0.000       0.000     -0.6239E-01   0.000     -0.2693E+06   0.000      0.6135      0.1514E-03 </a:t>
            </a:r>
          </a:p>
          <a:p>
            <a:pPr eaLnBrk="1" hangingPunct="1">
              <a:defRPr/>
            </a:pPr>
            <a:r>
              <a:rPr lang="en-US" sz="500" dirty="0">
                <a:solidFill>
                  <a:schemeClr val="bg1"/>
                </a:solidFill>
                <a:latin typeface="Courier New"/>
                <a:cs typeface="Courier New"/>
              </a:rPr>
              <a:t>      2  0.000       0.000       0.000       0.000       0.000      0.1450E+06 -0.1449E+06  -0.000       0.000       0.000       0.000       0.000       0.000       0.000       25.49      0.1759E-01 </a:t>
            </a:r>
          </a:p>
        </p:txBody>
      </p:sp>
    </p:spTree>
    <p:extLst>
      <p:ext uri="{BB962C8B-B14F-4D97-AF65-F5344CB8AC3E}">
        <p14:creationId xmlns:p14="http://schemas.microsoft.com/office/powerpoint/2010/main" val="268363186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3"/>
          <p:cNvSpPr>
            <a:spLocks noGrp="1" noChangeArrowheads="1"/>
          </p:cNvSpPr>
          <p:nvPr>
            <p:ph type="body" idx="1"/>
          </p:nvPr>
        </p:nvSpPr>
        <p:spPr>
          <a:xfrm>
            <a:off x="685800" y="762000"/>
            <a:ext cx="7772400" cy="5334000"/>
          </a:xfrm>
        </p:spPr>
        <p:txBody>
          <a:bodyPr/>
          <a:lstStyle/>
          <a:p>
            <a:pPr algn="ctr">
              <a:buFontTx/>
              <a:buNone/>
              <a:defRPr/>
            </a:pPr>
            <a:endParaRPr lang="en-US" dirty="0">
              <a:latin typeface="Times" charset="0"/>
              <a:ea typeface="MS PGothic" charset="0"/>
            </a:endParaRPr>
          </a:p>
          <a:p>
            <a:pPr algn="ctr">
              <a:buFontTx/>
              <a:buNone/>
              <a:defRPr/>
            </a:pPr>
            <a:r>
              <a:rPr lang="en-US" sz="4400" dirty="0" err="1" smtClean="0">
                <a:solidFill>
                  <a:srgbClr val="FFFF00"/>
                </a:solidFill>
                <a:latin typeface="Times" charset="0"/>
                <a:ea typeface="MS PGothic" charset="0"/>
              </a:rPr>
              <a:t>Streamflow</a:t>
            </a:r>
            <a:r>
              <a:rPr lang="en-US" sz="4400" dirty="0" smtClean="0">
                <a:solidFill>
                  <a:srgbClr val="FFFF00"/>
                </a:solidFill>
                <a:latin typeface="Times" charset="0"/>
                <a:ea typeface="MS PGothic" charset="0"/>
              </a:rPr>
              <a:t> Routing </a:t>
            </a:r>
            <a:r>
              <a:rPr lang="en-US" sz="4400" dirty="0">
                <a:solidFill>
                  <a:srgbClr val="FFFF00"/>
                </a:solidFill>
                <a:latin typeface="Times" charset="0"/>
                <a:ea typeface="MS PGothic" charset="0"/>
              </a:rPr>
              <a:t>Advanced Stress Package for </a:t>
            </a:r>
            <a:r>
              <a:rPr lang="en-US" sz="4400" dirty="0" smtClean="0">
                <a:solidFill>
                  <a:srgbClr val="FFFF00"/>
                </a:solidFill>
                <a:latin typeface="Times" charset="0"/>
                <a:ea typeface="MS PGothic" charset="0"/>
              </a:rPr>
              <a:t>MODFLOW</a:t>
            </a:r>
            <a:endParaRPr lang="en-US" dirty="0">
              <a:latin typeface="Times" charset="0"/>
              <a:ea typeface="MS PGothic" charset="0"/>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5656</TotalTime>
  <Pages>4</Pages>
  <Words>6823</Words>
  <Application>Microsoft Macintosh PowerPoint</Application>
  <PresentationFormat>On-screen Show (4:3)</PresentationFormat>
  <Paragraphs>730</Paragraphs>
  <Slides>48</Slides>
  <Notes>0</Notes>
  <HiddenSlides>0</HiddenSlides>
  <MMClips>0</MMClip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dark-blue-template</vt:lpstr>
      <vt:lpstr>PowerPoint Presentation</vt:lpstr>
      <vt:lpstr>PowerPoint Presentation</vt:lpstr>
      <vt:lpstr>LAK6 Package Capabilities</vt:lpstr>
      <vt:lpstr>LAK6 Package Continuity Equation</vt:lpstr>
      <vt:lpstr>LAK6 Package Input</vt:lpstr>
      <vt:lpstr>LAK6 Package Input – cont.</vt:lpstr>
      <vt:lpstr>LAK6 Package Output</vt:lpstr>
      <vt:lpstr>LAK6 Package Output – cont </vt:lpstr>
      <vt:lpstr>PowerPoint Presentation</vt:lpstr>
      <vt:lpstr>SFR6 Package</vt:lpstr>
      <vt:lpstr>SFR6 Package Capabilities</vt:lpstr>
      <vt:lpstr>SFR6 Package Continuity Equation</vt:lpstr>
      <vt:lpstr>SFR6 Package Connectivity</vt:lpstr>
      <vt:lpstr>SFR6 Package Input</vt:lpstr>
      <vt:lpstr>SFR6 Package Input – cont.</vt:lpstr>
      <vt:lpstr>SFR6 Package Input – cont.</vt:lpstr>
      <vt:lpstr>SFR6 Package Output</vt:lpstr>
      <vt:lpstr>SFR6 Package Output – cont</vt:lpstr>
      <vt:lpstr>PowerPoint Presentation</vt:lpstr>
      <vt:lpstr>MVR6 Package</vt:lpstr>
      <vt:lpstr>MVR6 Package Constraints</vt:lpstr>
      <vt:lpstr>MVR6 Package Constraints</vt:lpstr>
      <vt:lpstr>MVR6 Package</vt:lpstr>
      <vt:lpstr>MVR6 Package Input</vt:lpstr>
      <vt:lpstr>MVR6 Package Input – cont.</vt:lpstr>
      <vt:lpstr>MVR6 Package Output</vt:lpstr>
      <vt:lpstr>PowerPoint Presentation</vt:lpstr>
      <vt:lpstr>MAW6 Package Capabilities</vt:lpstr>
      <vt:lpstr>MAW6 Package Input</vt:lpstr>
      <vt:lpstr>MAW6 Package</vt:lpstr>
      <vt:lpstr>MAW6 Package Output</vt:lpstr>
      <vt:lpstr>MAW6 Package Output – cont.</vt:lpstr>
      <vt:lpstr>PowerPoint Presentation</vt:lpstr>
      <vt:lpstr>UZF6 Package</vt:lpstr>
      <vt:lpstr>UZF6 Package</vt:lpstr>
      <vt:lpstr>UZF6 Package</vt:lpstr>
      <vt:lpstr>UZF6 Package Variables</vt:lpstr>
      <vt:lpstr>UZF6 Package</vt:lpstr>
      <vt:lpstr>UZF6 Package</vt:lpstr>
      <vt:lpstr>UZF6 Package</vt:lpstr>
      <vt:lpstr>UZF6 Package</vt:lpstr>
      <vt:lpstr>UZF6 Package</vt:lpstr>
      <vt:lpstr>UZF for MODFLOW 6</vt:lpstr>
      <vt:lpstr>UZF6 Package</vt:lpstr>
      <vt:lpstr>UZF6 Package Input</vt:lpstr>
      <vt:lpstr>UZF6 Package Input – cont.</vt:lpstr>
      <vt:lpstr>UZF6 Package Output</vt:lpstr>
      <vt:lpstr>UZF6 Package Output – cont.</vt:lpstr>
    </vt:vector>
  </TitlesOfParts>
  <Company>U.S. Geological Survey</Company>
  <LinksUpToDate>false</LinksUpToDate>
  <SharedDoc>false</SharedDoc>
  <HyperlinkBase>http://www.usgs.gov/visual-id/specs/slides/slide.html</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Joseph Hughes</cp:lastModifiedBy>
  <cp:revision>267</cp:revision>
  <cp:lastPrinted>2014-05-20T14:47:17Z</cp:lastPrinted>
  <dcterms:created xsi:type="dcterms:W3CDTF">2009-08-04T14:01:06Z</dcterms:created>
  <dcterms:modified xsi:type="dcterms:W3CDTF">2017-09-11T20:14:49Z</dcterms:modified>
</cp:coreProperties>
</file>

<file path=docProps/thumbnail.jpeg>
</file>